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  <p:sldMasterId id="2147483676" r:id="rId3"/>
    <p:sldMasterId id="2147483688" r:id="rId4"/>
    <p:sldMasterId id="2147483700" r:id="rId5"/>
  </p:sldMasterIdLst>
  <p:notesMasterIdLst>
    <p:notesMasterId r:id="rId35"/>
  </p:notesMasterIdLst>
  <p:sldIdLst>
    <p:sldId id="11088408" r:id="rId6"/>
    <p:sldId id="533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509" r:id="rId15"/>
    <p:sldId id="268" r:id="rId16"/>
    <p:sldId id="269" r:id="rId17"/>
    <p:sldId id="11088409" r:id="rId18"/>
    <p:sldId id="11088410" r:id="rId19"/>
    <p:sldId id="11088392" r:id="rId20"/>
    <p:sldId id="11088411" r:id="rId21"/>
    <p:sldId id="519" r:id="rId22"/>
    <p:sldId id="272" r:id="rId23"/>
    <p:sldId id="11088412" r:id="rId24"/>
    <p:sldId id="11088413" r:id="rId25"/>
    <p:sldId id="11088397" r:id="rId26"/>
    <p:sldId id="514" r:id="rId27"/>
    <p:sldId id="11088398" r:id="rId28"/>
    <p:sldId id="11088399" r:id="rId29"/>
    <p:sldId id="11088414" r:id="rId30"/>
    <p:sldId id="11088401" r:id="rId31"/>
    <p:sldId id="515" r:id="rId32"/>
    <p:sldId id="11088402" r:id="rId33"/>
    <p:sldId id="1108840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8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267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676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741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305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478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471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723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317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4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38600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 panose="020B050000000000000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 panose="020B0500000000000000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 panose="020B0500000000000000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812981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738" r:id="rId16"/>
    <p:sldLayoutId id="214748374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3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67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6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microsoft.com/office/2007/relationships/hdphoto" Target="../media/hdphoto2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4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30.xml"/><Relationship Id="rId21" Type="http://schemas.openxmlformats.org/officeDocument/2006/relationships/slide" Target="slide6.xml"/><Relationship Id="rId7" Type="http://schemas.openxmlformats.org/officeDocument/2006/relationships/image" Target="../media/image41.png"/><Relationship Id="rId12" Type="http://schemas.microsoft.com/office/2007/relationships/hdphoto" Target="../media/hdphoto6.wdp"/><Relationship Id="rId17" Type="http://schemas.openxmlformats.org/officeDocument/2006/relationships/image" Target="../media/image46.png"/><Relationship Id="rId2" Type="http://schemas.openxmlformats.org/officeDocument/2006/relationships/audio" Target="../media/media3.mp3"/><Relationship Id="rId16" Type="http://schemas.microsoft.com/office/2007/relationships/hdphoto" Target="../media/hdphoto8.wdp"/><Relationship Id="rId20" Type="http://schemas.openxmlformats.org/officeDocument/2006/relationships/slide" Target="slide5.xml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10" Type="http://schemas.microsoft.com/office/2007/relationships/hdphoto" Target="../media/hdphoto5.wdp"/><Relationship Id="rId19" Type="http://schemas.openxmlformats.org/officeDocument/2006/relationships/image" Target="../media/image37.png"/><Relationship Id="rId4" Type="http://schemas.openxmlformats.org/officeDocument/2006/relationships/image" Target="../media/image39.jpeg"/><Relationship Id="rId9" Type="http://schemas.openxmlformats.org/officeDocument/2006/relationships/image" Target="../media/image42.png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png"/><Relationship Id="rId5" Type="http://schemas.openxmlformats.org/officeDocument/2006/relationships/image" Target="../media/image39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6.wdp"/><Relationship Id="rId18" Type="http://schemas.openxmlformats.org/officeDocument/2006/relationships/image" Target="../media/image55.png"/><Relationship Id="rId3" Type="http://schemas.openxmlformats.org/officeDocument/2006/relationships/slideLayout" Target="../slideLayouts/slideLayout30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43.png"/><Relationship Id="rId17" Type="http://schemas.microsoft.com/office/2007/relationships/hdphoto" Target="../media/hdphoto14.wdp"/><Relationship Id="rId2" Type="http://schemas.openxmlformats.org/officeDocument/2006/relationships/audio" Target="../media/media4.mp3"/><Relationship Id="rId16" Type="http://schemas.openxmlformats.org/officeDocument/2006/relationships/image" Target="../media/image54.png"/><Relationship Id="rId20" Type="http://schemas.openxmlformats.org/officeDocument/2006/relationships/image" Target="../media/image45.png"/><Relationship Id="rId1" Type="http://schemas.microsoft.com/office/2007/relationships/media" Target="../media/media4.mp3"/><Relationship Id="rId6" Type="http://schemas.openxmlformats.org/officeDocument/2006/relationships/image" Target="../media/image42.png"/><Relationship Id="rId11" Type="http://schemas.microsoft.com/office/2007/relationships/hdphoto" Target="../media/hdphoto12.wdp"/><Relationship Id="rId24" Type="http://schemas.openxmlformats.org/officeDocument/2006/relationships/slide" Target="slide8.xml"/><Relationship Id="rId5" Type="http://schemas.openxmlformats.org/officeDocument/2006/relationships/image" Target="../media/image50.png"/><Relationship Id="rId15" Type="http://schemas.microsoft.com/office/2007/relationships/hdphoto" Target="../media/hdphoto13.wdp"/><Relationship Id="rId23" Type="http://schemas.openxmlformats.org/officeDocument/2006/relationships/slide" Target="slide7.xml"/><Relationship Id="rId10" Type="http://schemas.openxmlformats.org/officeDocument/2006/relationships/image" Target="../media/image52.png"/><Relationship Id="rId19" Type="http://schemas.microsoft.com/office/2007/relationships/hdphoto" Target="../media/hdphoto15.wdp"/><Relationship Id="rId4" Type="http://schemas.openxmlformats.org/officeDocument/2006/relationships/notesSlide" Target="../notesSlides/notesSlide3.xml"/><Relationship Id="rId9" Type="http://schemas.microsoft.com/office/2007/relationships/hdphoto" Target="../media/hdphoto11.wdp"/><Relationship Id="rId14" Type="http://schemas.openxmlformats.org/officeDocument/2006/relationships/image" Target="../media/image53.png"/><Relationship Id="rId22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png"/><Relationship Id="rId5" Type="http://schemas.openxmlformats.org/officeDocument/2006/relationships/image" Target="../media/image50.png"/><Relationship Id="rId10" Type="http://schemas.openxmlformats.org/officeDocument/2006/relationships/slide" Target="slide6.xml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6.wdp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30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57.png"/><Relationship Id="rId17" Type="http://schemas.microsoft.com/office/2007/relationships/hdphoto" Target="../media/hdphoto17.wdp"/><Relationship Id="rId2" Type="http://schemas.openxmlformats.org/officeDocument/2006/relationships/audio" Target="../media/media4.mp3"/><Relationship Id="rId16" Type="http://schemas.openxmlformats.org/officeDocument/2006/relationships/image" Target="../media/image58.png"/><Relationship Id="rId20" Type="http://schemas.openxmlformats.org/officeDocument/2006/relationships/image" Target="../media/image60.png"/><Relationship Id="rId1" Type="http://schemas.microsoft.com/office/2007/relationships/media" Target="../media/media4.mp3"/><Relationship Id="rId6" Type="http://schemas.openxmlformats.org/officeDocument/2006/relationships/image" Target="../media/image45.png"/><Relationship Id="rId11" Type="http://schemas.microsoft.com/office/2007/relationships/hdphoto" Target="../media/hdphoto3.wdp"/><Relationship Id="rId24" Type="http://schemas.openxmlformats.org/officeDocument/2006/relationships/slide" Target="slide9.xml"/><Relationship Id="rId5" Type="http://schemas.openxmlformats.org/officeDocument/2006/relationships/image" Target="../media/image56.jpeg"/><Relationship Id="rId15" Type="http://schemas.microsoft.com/office/2007/relationships/hdphoto" Target="../media/hdphoto6.wdp"/><Relationship Id="rId23" Type="http://schemas.openxmlformats.org/officeDocument/2006/relationships/slide" Target="slide10.xml"/><Relationship Id="rId10" Type="http://schemas.openxmlformats.org/officeDocument/2006/relationships/image" Target="../media/image40.png"/><Relationship Id="rId19" Type="http://schemas.microsoft.com/office/2007/relationships/hdphoto" Target="../media/hdphoto18.wdp"/><Relationship Id="rId4" Type="http://schemas.openxmlformats.org/officeDocument/2006/relationships/notesSlide" Target="../notesSlides/notesSlide4.xml"/><Relationship Id="rId9" Type="http://schemas.microsoft.com/office/2007/relationships/hdphoto" Target="../media/hdphoto5.wdp"/><Relationship Id="rId14" Type="http://schemas.openxmlformats.org/officeDocument/2006/relationships/image" Target="../media/image43.png"/><Relationship Id="rId22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slide" Target="slide8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0.xml"/><Relationship Id="rId6" Type="http://schemas.microsoft.com/office/2007/relationships/hdphoto" Target="../media/hdphoto10.wdp"/><Relationship Id="rId5" Type="http://schemas.openxmlformats.org/officeDocument/2006/relationships/image" Target="../media/image49.png"/><Relationship Id="rId4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Luyện đọc từ khó"/>
          <p:cNvSpPr txBox="1"/>
          <p:nvPr/>
        </p:nvSpPr>
        <p:spPr>
          <a:xfrm>
            <a:off x="4223923" y="366500"/>
            <a:ext cx="3408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Tiếng</a:t>
            </a:r>
            <a:r>
              <a:rPr lang="en-US" sz="4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Việt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2" name="Luyện đọc từ khó">
            <a:extLst>
              <a:ext uri="{FF2B5EF4-FFF2-40B4-BE49-F238E27FC236}">
                <a16:creationId xmlns:a16="http://schemas.microsoft.com/office/drawing/2014/main" id="{C2D38213-C02D-0DF2-4DD0-EE456C83884E}"/>
              </a:ext>
            </a:extLst>
          </p:cNvPr>
          <p:cNvSpPr txBox="1"/>
          <p:nvPr/>
        </p:nvSpPr>
        <p:spPr>
          <a:xfrm>
            <a:off x="3006501" y="1117720"/>
            <a:ext cx="5419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Đǌ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: </a:t>
            </a: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Thương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ông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3" name="Luyện đọc từ khó">
            <a:extLst>
              <a:ext uri="{FF2B5EF4-FFF2-40B4-BE49-F238E27FC236}">
                <a16:creationId xmlns:a16="http://schemas.microsoft.com/office/drawing/2014/main" id="{F696FB81-0EFF-AAEA-5B8A-E35CAEF23300}"/>
              </a:ext>
            </a:extLst>
          </p:cNvPr>
          <p:cNvSpPr txBox="1"/>
          <p:nvPr/>
        </p:nvSpPr>
        <p:spPr>
          <a:xfrm>
            <a:off x="3175149" y="2403143"/>
            <a:ext cx="6429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noProof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Tự nhiên và xã hội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5" name="Luyện đọc từ khó">
            <a:extLst>
              <a:ext uri="{FF2B5EF4-FFF2-40B4-BE49-F238E27FC236}">
                <a16:creationId xmlns:a16="http://schemas.microsoft.com/office/drawing/2014/main" id="{27FA02FB-39EC-B6F8-10F8-5803BEF72FB7}"/>
              </a:ext>
            </a:extLst>
          </p:cNvPr>
          <p:cNvSpPr txBox="1"/>
          <p:nvPr/>
        </p:nvSpPr>
        <p:spPr>
          <a:xfrm>
            <a:off x="298756" y="3240912"/>
            <a:ext cx="112592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>
                <a:solidFill>
                  <a:schemeClr val="bg1"/>
                </a:solidFill>
                <a:latin typeface="HP001 5 hàng" panose="020B0603050302020204" pitchFamily="34" charset="0"/>
              </a:rPr>
              <a:t>Ô</a:t>
            </a:r>
            <a:r>
              <a:rPr lang="en-US" sz="4400" b="1">
                <a:solidFill>
                  <a:schemeClr val="bg1"/>
                </a:solidFill>
                <a:latin typeface="HP001 4 hàng" pitchFamily="34" charset="0"/>
              </a:rPr>
              <a:t>n tập và đánh giá chủ đề: Cộng đồng địa phương.</a:t>
            </a:r>
            <a:endParaRPr lang="en-US" sz="44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0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4458" y="2559500"/>
            <a:ext cx="4223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Tiết</a:t>
            </a:r>
            <a:r>
              <a:rPr lang="en-US" sz="60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1 + 2</a:t>
            </a:r>
          </a:p>
          <a:p>
            <a:pPr algn="ctr"/>
            <a:r>
              <a:rPr lang="en-US" sz="60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Đọc</a:t>
            </a:r>
            <a:endParaRPr lang="en-US" sz="6000" b="1" dirty="0">
              <a:solidFill>
                <a:srgbClr val="00B05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4925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823" y="1678035"/>
            <a:ext cx="3072572" cy="4015293"/>
          </a:xfrm>
          <a:prstGeom prst="rect">
            <a:avLst/>
          </a:prstGeom>
        </p:spPr>
      </p:pic>
      <p:pic>
        <p:nvPicPr>
          <p:cNvPr id="7" name="Picture 2" descr="Pin by Alecsa on Good vs bad in 2021 | Polite kids, Kids vector, Mom hel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10553" r="11051" b="15720"/>
          <a:stretch>
            <a:fillRect/>
          </a:stretch>
        </p:blipFill>
        <p:spPr bwMode="auto">
          <a:xfrm>
            <a:off x="3083037" y="1678035"/>
            <a:ext cx="2634182" cy="361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84723" y="168978"/>
            <a:ext cx="2959417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Arial-Rounded" panose="020B0500000000000000" pitchFamily="34" charset="0"/>
              </a:rPr>
              <a:t>Thương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Arial-Rounded" panose="020B0500000000000000" pitchFamily="34" charset="0"/>
              </a:rPr>
              <a:t>ông</a:t>
            </a:r>
            <a:endParaRPr lang="en-US" sz="3600" b="1" dirty="0">
              <a:solidFill>
                <a:srgbClr val="FF0000"/>
              </a:solidFill>
              <a:latin typeface="Nunito Black" pitchFamily="2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9422295" y="2725112"/>
            <a:ext cx="2163777" cy="353943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627286" y="1145656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Vì nó thương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ông.”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                     (Tú Mỡ)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895472" y="552787"/>
            <a:ext cx="2959417" cy="759191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84723" y="168978"/>
            <a:ext cx="2959417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Arial-Rounded" panose="020B0500000000000000" pitchFamily="34" charset="0"/>
              </a:rPr>
              <a:t>Thương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Arial-Rounded" panose="020B0500000000000000" pitchFamily="34" charset="0"/>
              </a:rPr>
              <a:t>ông</a:t>
            </a:r>
            <a:endParaRPr lang="en-US" sz="3600" b="1" dirty="0">
              <a:solidFill>
                <a:srgbClr val="FF0000"/>
              </a:solidFill>
              <a:latin typeface="Nunito Black" pitchFamily="2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9422295" y="2725112"/>
            <a:ext cx="2163777" cy="353943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627286" y="1145656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Vì nó thương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ông.”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                     (Tú Mỡ)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895472" y="552787"/>
            <a:ext cx="2959417" cy="759191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thầm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09656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84723" y="168978"/>
            <a:ext cx="2959417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Arial-Rounded" panose="020B0500000000000000" pitchFamily="34" charset="0"/>
              </a:rPr>
              <a:t>Thương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Arial-Rounded" panose="020B0500000000000000" pitchFamily="34" charset="0"/>
              </a:rPr>
              <a:t>ông</a:t>
            </a:r>
            <a:endParaRPr lang="en-US" sz="3600" b="1" dirty="0">
              <a:solidFill>
                <a:srgbClr val="FF0000"/>
              </a:solidFill>
              <a:latin typeface="Nunito Black" pitchFamily="2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9422295" y="2725112"/>
            <a:ext cx="2163777" cy="353943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627286" y="1145656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Vì nó thương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ông.”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                     (Tú Mỡ)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055705" y="5310662"/>
            <a:ext cx="3776870" cy="1097973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nối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tiếp dòng thơ.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83410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5575270" cy="558192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dirty="0" err="1">
                <a:solidFill>
                  <a:prstClr val="black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khập</a:t>
            </a:r>
            <a:r>
              <a:rPr lang="en-US" altLang="zh-CN" sz="4400" dirty="0">
                <a:solidFill>
                  <a:prstClr val="black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khiễng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5575270" cy="660609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dirty="0" err="1">
                <a:solidFill>
                  <a:prstClr val="black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khập</a:t>
            </a:r>
            <a:r>
              <a:rPr lang="en-US" altLang="zh-CN" sz="4400" dirty="0">
                <a:solidFill>
                  <a:prstClr val="black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khà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5575270" cy="628649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dirty="0">
                <a:solidFill>
                  <a:prstClr val="black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lang="en-US" altLang="zh-CN" sz="4400" noProof="0" dirty="0" err="1">
                <a:solidFill>
                  <a:prstClr val="black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ung</a:t>
            </a:r>
            <a:r>
              <a:rPr lang="en-US" altLang="zh-CN" sz="4400" noProof="0" dirty="0">
                <a:solidFill>
                  <a:prstClr val="black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noProof="0" dirty="0" err="1">
                <a:solidFill>
                  <a:prstClr val="black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sướng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5575270" cy="807719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dirty="0" err="1">
                <a:solidFill>
                  <a:prstClr val="black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quẳng</a:t>
            </a:r>
            <a:r>
              <a:rPr lang="en-US" altLang="zh-CN" sz="4400" dirty="0">
                <a:solidFill>
                  <a:prstClr val="black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84723" y="168978"/>
            <a:ext cx="2959417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Arial-Rounded" panose="020B0500000000000000" pitchFamily="34" charset="0"/>
              </a:rPr>
              <a:t>Thương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Arial-Rounded" panose="020B0500000000000000" pitchFamily="34" charset="0"/>
              </a:rPr>
              <a:t>ông</a:t>
            </a:r>
            <a:endParaRPr lang="en-US" sz="3600" b="1" dirty="0">
              <a:solidFill>
                <a:srgbClr val="FF0000"/>
              </a:solidFill>
              <a:latin typeface="Nunito Black" pitchFamily="2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9610595" y="3003163"/>
            <a:ext cx="2163777" cy="3539430"/>
          </a:xfrm>
        </p:spPr>
      </p:pic>
      <p:sp>
        <p:nvSpPr>
          <p:cNvPr id="5" name="Text Box 4"/>
          <p:cNvSpPr txBox="1"/>
          <p:nvPr/>
        </p:nvSpPr>
        <p:spPr>
          <a:xfrm>
            <a:off x="1316544" y="1001563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087563" y="1095942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Vì nó thương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ông.”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                     (Tú Mỡ)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518259" y="5482552"/>
            <a:ext cx="2959417" cy="78199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Chia 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5A06200-2702-9F88-C783-ECBA92001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94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E810EB1-2432-66CD-C0AC-D374305E9120}"/>
              </a:ext>
            </a:extLst>
          </p:cNvPr>
          <p:cNvSpPr/>
          <p:nvPr/>
        </p:nvSpPr>
        <p:spPr>
          <a:xfrm>
            <a:off x="417628" y="2900872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0EAA96B-E433-25C4-F4FE-95E03ECFF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969" y="104112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9C1DC86-520D-59CC-79D1-051421459B65}"/>
              </a:ext>
            </a:extLst>
          </p:cNvPr>
          <p:cNvSpPr/>
          <p:nvPr/>
        </p:nvSpPr>
        <p:spPr>
          <a:xfrm>
            <a:off x="5438716" y="1354262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itchFamily="2" charset="0"/>
                <a:cs typeface="Times New Roman" panose="02020603050405020304" pitchFamily="18" charset="0"/>
              </a:rPr>
              <a:t>2</a:t>
            </a:r>
            <a:endParaRPr lang="en-US" sz="32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64982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4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6062" y="1529125"/>
            <a:ext cx="331742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3600" b="1" dirty="0" err="1">
                <a:solidFill>
                  <a:srgbClr val="FF0000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600" b="1" dirty="0">
                <a:solidFill>
                  <a:srgbClr val="FF0000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600" b="1" dirty="0">
                <a:solidFill>
                  <a:srgbClr val="FF0000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zh-CN" altLang="en-US" sz="3600" b="1" dirty="0">
              <a:solidFill>
                <a:srgbClr val="FF0000"/>
              </a:solidFill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82661" y="2169255"/>
            <a:ext cx="4959871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200"/>
            <a:r>
              <a:rPr lang="vi-VN" altLang="zh-CN" sz="3200" dirty="0"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bị đau chân</a:t>
            </a:r>
          </a:p>
          <a:p>
            <a:pPr defTabSz="1219200"/>
            <a:r>
              <a:rPr lang="vi-VN" altLang="zh-CN" sz="3200" dirty="0"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Nó sưng </a:t>
            </a:r>
            <a:r>
              <a:rPr lang="en-US" altLang="zh-CN" sz="3200" dirty="0"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3200" dirty="0"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nó tấy,</a:t>
            </a:r>
          </a:p>
          <a:p>
            <a:pPr defTabSz="1219200"/>
            <a:r>
              <a:rPr lang="vi-VN" altLang="zh-CN" sz="3200" dirty="0"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phải chống gậy</a:t>
            </a:r>
          </a:p>
          <a:p>
            <a:pPr defTabSz="1219200"/>
            <a:r>
              <a:rPr lang="vi-VN" altLang="zh-CN" sz="3200" dirty="0"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Khập khiễng, </a:t>
            </a:r>
            <a:r>
              <a:rPr lang="en-US" altLang="zh-CN" sz="3200" dirty="0"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3200" dirty="0"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khập khà,</a:t>
            </a:r>
          </a:p>
          <a:p>
            <a:pPr defTabSz="1219200"/>
            <a:r>
              <a:rPr lang="vi-VN" altLang="zh-CN" sz="3200" dirty="0"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 lên thềm nhà</a:t>
            </a:r>
          </a:p>
          <a:p>
            <a:pPr defTabSz="1219200"/>
            <a:r>
              <a:rPr lang="vi-VN" altLang="zh-CN" sz="3200" dirty="0"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Nhấc chân </a:t>
            </a:r>
            <a:r>
              <a:rPr lang="en-US" altLang="zh-CN" sz="3200" dirty="0"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3200" dirty="0"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 khó.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022201" y="2216019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419700" y="276329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987779" y="2773235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323994" y="3224813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383793" y="3704581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548965" y="3692749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900921" y="4688587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477930" y="4150041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824653" y="467595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747581" y="4663330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02002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9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9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9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9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9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9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9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9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634389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30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Tấy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Sưng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to,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đau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nhức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328962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18934" y="1577132"/>
              <a:ext cx="2052976" cy="971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khiễng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cao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thấp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đều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317637"/>
            <a:ext cx="6916420" cy="1478329"/>
            <a:chOff x="172324" y="1149429"/>
            <a:chExt cx="2109019" cy="1414580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4541" y="1149429"/>
              <a:ext cx="1808630" cy="1266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Lon ton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Dáng</a:t>
              </a: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đi</a:t>
              </a: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hoặc</a:t>
              </a: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chạy</a:t>
              </a: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(</a:t>
              </a:r>
              <a:r>
                <a:rPr kumimoji="0" lang="en-US" altLang="vi-V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thường</a:t>
              </a: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của</a:t>
              </a: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trẻ</a:t>
              </a: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) </a:t>
              </a:r>
              <a:r>
                <a:rPr kumimoji="0" lang="en-US" altLang="vi-V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với</a:t>
              </a: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những</a:t>
              </a: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bước</a:t>
              </a: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ngắn</a:t>
              </a: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kumimoji="0" lang="en-US" altLang="vi-V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nhanh</a:t>
              </a: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84723" y="168978"/>
            <a:ext cx="2959417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Arial-Rounded" panose="020B0500000000000000" pitchFamily="34" charset="0"/>
              </a:rPr>
              <a:t>Thương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Arial-Rounded" panose="020B0500000000000000" pitchFamily="34" charset="0"/>
              </a:rPr>
              <a:t>ông</a:t>
            </a:r>
            <a:endParaRPr lang="en-US" sz="3600" b="1" dirty="0">
              <a:solidFill>
                <a:srgbClr val="FF0000"/>
              </a:solidFill>
              <a:latin typeface="Nunito Black" pitchFamily="2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9610595" y="3003163"/>
            <a:ext cx="2163777" cy="3539430"/>
          </a:xfrm>
        </p:spPr>
      </p:pic>
      <p:sp>
        <p:nvSpPr>
          <p:cNvPr id="5" name="Text Box 4"/>
          <p:cNvSpPr txBox="1"/>
          <p:nvPr/>
        </p:nvSpPr>
        <p:spPr>
          <a:xfrm>
            <a:off x="1316544" y="1001563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087563" y="1095942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Vì nó thương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ông.”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                     (Tú Mỡ)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6371019" y="5351627"/>
            <a:ext cx="3607868" cy="75762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noProof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Đọc nối tiếp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5A06200-2702-9F88-C783-ECBA92001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94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E810EB1-2432-66CD-C0AC-D374305E9120}"/>
              </a:ext>
            </a:extLst>
          </p:cNvPr>
          <p:cNvSpPr/>
          <p:nvPr/>
        </p:nvSpPr>
        <p:spPr>
          <a:xfrm>
            <a:off x="417628" y="2900872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0EAA96B-E433-25C4-F4FE-95E03ECFF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969" y="104112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9C1DC86-520D-59CC-79D1-051421459B65}"/>
              </a:ext>
            </a:extLst>
          </p:cNvPr>
          <p:cNvSpPr/>
          <p:nvPr/>
        </p:nvSpPr>
        <p:spPr>
          <a:xfrm>
            <a:off x="5438716" y="1354262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itchFamily="2" charset="0"/>
                <a:cs typeface="Times New Roman" panose="02020603050405020304" pitchFamily="18" charset="0"/>
              </a:rPr>
              <a:t>2</a:t>
            </a:r>
            <a:endParaRPr lang="en-US" sz="32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92337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4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6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unito Black" pitchFamily="2" charset="0"/>
                <a:ea typeface="Microsoft YaHei" panose="020B0503020204020204" charset="-122"/>
                <a:cs typeface="Times New Roman" pitchFamily="18" charset="0"/>
              </a:rPr>
              <a:t>Khởi động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Nunito Black" pitchFamily="2" charset="0"/>
              <a:ea typeface="Microsoft YaHei" panose="020B0503020204020204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84723" y="168978"/>
            <a:ext cx="2959417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Arial-Rounded" panose="020B0500000000000000" pitchFamily="34" charset="0"/>
              </a:rPr>
              <a:t>Thương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Arial-Rounded" panose="020B0500000000000000" pitchFamily="34" charset="0"/>
              </a:rPr>
              <a:t>ông</a:t>
            </a:r>
            <a:endParaRPr lang="en-US" sz="3600" b="1" dirty="0">
              <a:solidFill>
                <a:srgbClr val="FF0000"/>
              </a:solidFill>
              <a:latin typeface="Nunito Black" pitchFamily="2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9422295" y="2725112"/>
            <a:ext cx="2163777" cy="353943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627286" y="1145656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Vì nó thương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ông.”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                     (Tú Mỡ)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627286" y="5382709"/>
            <a:ext cx="2959417" cy="759191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cả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bài.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2792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3435" y="2321004"/>
            <a:ext cx="7996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Trả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6600" dirty="0">
                <a:solidFill>
                  <a:srgbClr val="FF0000"/>
                </a:solidFill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997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80886" y="1144733"/>
            <a:ext cx="684499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sao</a:t>
            </a:r>
            <a:r>
              <a:rPr lang="vi-VN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8673" y="1941779"/>
            <a:ext cx="9942152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đau</a:t>
            </a:r>
            <a:r>
              <a:rPr lang="en-US" sz="36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thềm</a:t>
            </a:r>
            <a:r>
              <a:rPr lang="en-US" sz="36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khăn</a:t>
            </a:r>
            <a:r>
              <a:rPr lang="vi-VN" sz="36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7070"/>
          <a:stretch>
            <a:fillRect/>
          </a:stretch>
        </p:blipFill>
        <p:spPr>
          <a:xfrm>
            <a:off x="477756" y="332535"/>
            <a:ext cx="2435565" cy="1942188"/>
          </a:xfrm>
          <a:prstGeom prst="flowChartConnector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4888" y="2414557"/>
            <a:ext cx="111980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2</a:t>
            </a:r>
            <a:r>
              <a:rPr lang="vi-VN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. 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Khi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đau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ông</a:t>
            </a:r>
            <a:r>
              <a:rPr lang="vi-VN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Mang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gậy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vịn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đỡ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gần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thăm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sức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khỏe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.</a:t>
            </a:r>
            <a:endParaRPr lang="vi-VN" sz="40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7070"/>
          <a:stretch>
            <a:fillRect/>
          </a:stretch>
        </p:blipFill>
        <p:spPr>
          <a:xfrm>
            <a:off x="477756" y="332535"/>
            <a:ext cx="2435565" cy="1942188"/>
          </a:xfrm>
          <a:prstGeom prst="flowChartConnector">
            <a:avLst/>
          </a:prstGeom>
        </p:spPr>
      </p:pic>
      <p:sp>
        <p:nvSpPr>
          <p:cNvPr id="7" name="Oval 6"/>
          <p:cNvSpPr/>
          <p:nvPr/>
        </p:nvSpPr>
        <p:spPr>
          <a:xfrm>
            <a:off x="742122" y="3559308"/>
            <a:ext cx="666523" cy="6794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</p:spTree>
    <p:extLst>
      <p:ext uri="{BB962C8B-B14F-4D97-AF65-F5344CB8AC3E}">
        <p14:creationId xmlns:p14="http://schemas.microsoft.com/office/powerpoint/2010/main" val="47001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7070"/>
          <a:stretch>
            <a:fillRect/>
          </a:stretch>
        </p:blipFill>
        <p:spPr>
          <a:xfrm>
            <a:off x="477756" y="332535"/>
            <a:ext cx="2435565" cy="1942188"/>
          </a:xfrm>
          <a:prstGeom prst="flowChartConnector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7774" y="2126916"/>
            <a:ext cx="995453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3</a:t>
            </a:r>
            <a:r>
              <a:rPr lang="vi-VN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. 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tuy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217" y="3081023"/>
            <a:ext cx="1106556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Theo </a:t>
            </a:r>
            <a:r>
              <a:rPr lang="en-US" sz="40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tuy</a:t>
            </a:r>
            <a:r>
              <a:rPr lang="en-US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khỏe</a:t>
            </a:r>
            <a:r>
              <a:rPr lang="en-US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ông</a:t>
            </a:r>
            <a:r>
              <a:rPr lang="vi-VN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475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84723" y="168978"/>
            <a:ext cx="2959417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Arial-Rounded" panose="020B0500000000000000" pitchFamily="34" charset="0"/>
              </a:rPr>
              <a:t>Thương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Arial-Rounded" panose="020B0500000000000000" pitchFamily="34" charset="0"/>
              </a:rPr>
              <a:t>ông</a:t>
            </a:r>
            <a:endParaRPr lang="en-US" sz="3600" b="1" dirty="0">
              <a:solidFill>
                <a:srgbClr val="FF0000"/>
              </a:solidFill>
              <a:latin typeface="Nunito Black" pitchFamily="2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9422295" y="2725112"/>
            <a:ext cx="2163777" cy="353943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627286" y="1145656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Vì nó thương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ông.”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                     (Tú Mỡ)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29720" y="5505351"/>
            <a:ext cx="3795009" cy="759191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Luyện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đọc lại.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94121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3434" y="2353523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921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7197" y="455193"/>
            <a:ext cx="983178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0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1. </a:t>
            </a:r>
            <a:r>
              <a:rPr lang="en-US" sz="3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ngữ</a:t>
            </a:r>
            <a:r>
              <a:rPr lang="en-US" sz="3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dưới</a:t>
            </a:r>
            <a:r>
              <a:rPr lang="en-US" sz="3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dáng</a:t>
            </a:r>
            <a:r>
              <a:rPr lang="en-US" sz="3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vẻ</a:t>
            </a:r>
            <a:r>
              <a:rPr lang="en-US" sz="3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Việt</a:t>
            </a:r>
            <a:r>
              <a:rPr lang="vi-VN" sz="300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?</a:t>
            </a:r>
            <a:endParaRPr lang="en-US" sz="3000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21"/>
          <p:cNvSpPr/>
          <p:nvPr/>
        </p:nvSpPr>
        <p:spPr>
          <a:xfrm>
            <a:off x="1738551" y="1855304"/>
            <a:ext cx="2082277" cy="64200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</a:rPr>
              <a:t>lon</a:t>
            </a:r>
            <a:r>
              <a:rPr lang="en-US" sz="400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</a:rPr>
              <a:t> ton</a:t>
            </a:r>
          </a:p>
        </p:txBody>
      </p:sp>
      <p:sp>
        <p:nvSpPr>
          <p:cNvPr id="8" name="Rounded Rectangle 21"/>
          <p:cNvSpPr/>
          <p:nvPr/>
        </p:nvSpPr>
        <p:spPr>
          <a:xfrm>
            <a:off x="5251270" y="1855304"/>
            <a:ext cx="2713287" cy="64331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</a:rPr>
              <a:t>nhăn</a:t>
            </a:r>
            <a:r>
              <a:rPr lang="en-US" sz="400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</a:rPr>
              <a:t>nhó</a:t>
            </a:r>
            <a:endParaRPr lang="en-US" sz="4000" dirty="0">
              <a:solidFill>
                <a:srgbClr val="00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21"/>
          <p:cNvSpPr/>
          <p:nvPr/>
        </p:nvSpPr>
        <p:spPr>
          <a:xfrm>
            <a:off x="8676119" y="1861678"/>
            <a:ext cx="2082277" cy="64331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</a:rPr>
              <a:t>âu</a:t>
            </a:r>
            <a:r>
              <a:rPr lang="en-US" sz="400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</a:rPr>
              <a:t>yếm</a:t>
            </a:r>
            <a:endParaRPr lang="en-US" sz="4000" dirty="0">
              <a:solidFill>
                <a:srgbClr val="00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1"/>
          <p:cNvSpPr/>
          <p:nvPr/>
        </p:nvSpPr>
        <p:spPr>
          <a:xfrm>
            <a:off x="662609" y="3422023"/>
            <a:ext cx="3466581" cy="84128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</a:rPr>
              <a:t>nhảu</a:t>
            </a:r>
            <a:endParaRPr lang="en-US" sz="4000" dirty="0">
              <a:solidFill>
                <a:srgbClr val="00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1"/>
          <p:cNvSpPr/>
          <p:nvPr/>
        </p:nvSpPr>
        <p:spPr>
          <a:xfrm>
            <a:off x="5073847" y="3365369"/>
            <a:ext cx="5991717" cy="89794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</a:rPr>
              <a:t>khập</a:t>
            </a:r>
            <a:r>
              <a:rPr lang="en-US" sz="400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</a:rPr>
              <a:t>khiễng</a:t>
            </a:r>
            <a:r>
              <a:rPr lang="en-US" sz="400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</a:rPr>
              <a:t>khập</a:t>
            </a:r>
            <a:r>
              <a:rPr lang="en-US" sz="4000" dirty="0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lack" pitchFamily="2" charset="0"/>
                <a:cs typeface="Times New Roman" panose="02020603050405020304" pitchFamily="18" charset="0"/>
              </a:rPr>
              <a:t>khà</a:t>
            </a:r>
            <a:endParaRPr lang="en-US" sz="4000" dirty="0">
              <a:solidFill>
                <a:srgbClr val="00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0206" y="596254"/>
            <a:ext cx="983178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2</a:t>
            </a:r>
            <a:r>
              <a:rPr lang="vi-VN" sz="40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khen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dành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1" y="2282983"/>
            <a:ext cx="65598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Hoan</a:t>
            </a:r>
            <a:r>
              <a:rPr lang="en-US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hô</a:t>
            </a:r>
            <a:r>
              <a:rPr lang="en-US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thằng</a:t>
            </a:r>
            <a:r>
              <a:rPr lang="en-US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bé</a:t>
            </a:r>
            <a:endParaRPr lang="en-US" sz="4000" dirty="0">
              <a:solidFill>
                <a:srgbClr val="0000CC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khỏe</a:t>
            </a:r>
            <a:endParaRPr lang="en-US" sz="4000" dirty="0">
              <a:solidFill>
                <a:srgbClr val="0000CC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nó</a:t>
            </a:r>
            <a:r>
              <a:rPr lang="en-US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rgbClr val="0000CC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7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9927" y="2413337"/>
            <a:ext cx="65605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err="1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Vận</a:t>
            </a:r>
            <a:r>
              <a:rPr lang="en-US" sz="6000" b="1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 dụng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67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sz="3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 và khởi động: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57020" y="640842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  <p:sp>
        <p:nvSpPr>
          <p:cNvPr id="13" name="Flowchart: Connector 12">
            <a:hlinkClick r:id="rId20" action="ppaction://hlinksldjump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  <a:solidFill>
            <a:srgbClr val="D60093"/>
          </a:solidFill>
          <a:ln>
            <a:solidFill>
              <a:srgbClr val="E20C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Pentagon 3">
            <a:hlinkClick r:id="rId21" action="ppaction://hlinksldjump"/>
          </p:cNvPr>
          <p:cNvSpPr/>
          <p:nvPr/>
        </p:nvSpPr>
        <p:spPr>
          <a:xfrm>
            <a:off x="11353800" y="6319940"/>
            <a:ext cx="838200" cy="457200"/>
          </a:xfrm>
          <a:prstGeom prst="homePlat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01437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1437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chong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101437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  <p:sp>
        <p:nvSpPr>
          <p:cNvPr id="21" name="Arrow: Right 13">
            <a:hlinkClick r:id="rId10" action="ppaction://hlinksldjump"/>
          </p:cNvPr>
          <p:cNvSpPr/>
          <p:nvPr/>
        </p:nvSpPr>
        <p:spPr>
          <a:xfrm rot="10605222" flipH="1">
            <a:off x="11121344" y="6018139"/>
            <a:ext cx="997641" cy="601127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  <p:sp>
        <p:nvSpPr>
          <p:cNvPr id="15" name="Flowchart: Connector 14">
            <a:hlinkClick r:id="rId23" action="ppaction://hlinksldjump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</a:rPr>
              <a:t>2</a:t>
            </a:r>
          </a:p>
        </p:txBody>
      </p:sp>
      <p:sp>
        <p:nvSpPr>
          <p:cNvPr id="16" name="Right Arrow 2">
            <a:hlinkClick r:id="rId24" action="ppaction://hlinksldjump"/>
          </p:cNvPr>
          <p:cNvSpPr/>
          <p:nvPr/>
        </p:nvSpPr>
        <p:spPr>
          <a:xfrm>
            <a:off x="11049000" y="6082121"/>
            <a:ext cx="992860" cy="623480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1789043" y="167614"/>
            <a:ext cx="8825948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then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Arrow: Right 16">
            <a:hlinkClick r:id="rId10" action="ppaction://hlinksldjump"/>
          </p:cNvPr>
          <p:cNvSpPr/>
          <p:nvPr/>
        </p:nvSpPr>
        <p:spPr>
          <a:xfrm rot="10605222" flipH="1">
            <a:off x="11196358" y="6018902"/>
            <a:ext cx="976301" cy="710754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  <p:sp>
        <p:nvSpPr>
          <p:cNvPr id="14" name="Right Arrow 1">
            <a:hlinkClick r:id="rId23" action="ppaction://hlinksldjump"/>
          </p:cNvPr>
          <p:cNvSpPr/>
          <p:nvPr/>
        </p:nvSpPr>
        <p:spPr>
          <a:xfrm>
            <a:off x="11353800" y="6156545"/>
            <a:ext cx="764038" cy="591689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</a:endParaRPr>
          </a:p>
        </p:txBody>
      </p:sp>
      <p:sp>
        <p:nvSpPr>
          <p:cNvPr id="15" name="Oval 14">
            <a:hlinkClick r:id="rId24" action="ppaction://hlinksldjump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đào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Arrow: Right 23">
            <a:hlinkClick r:id="rId7" action="ppaction://hlinksldjump"/>
          </p:cNvPr>
          <p:cNvSpPr/>
          <p:nvPr/>
        </p:nvSpPr>
        <p:spPr>
          <a:xfrm rot="10605222" flipH="1">
            <a:off x="11211620" y="6046642"/>
            <a:ext cx="964616" cy="584113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1347</Words>
  <Application>Microsoft Office PowerPoint</Application>
  <PresentationFormat>Widescreen</PresentationFormat>
  <Paragraphs>263</Paragraphs>
  <Slides>29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等线</vt:lpstr>
      <vt:lpstr>Arial</vt:lpstr>
      <vt:lpstr>Arial-Rounded</vt:lpstr>
      <vt:lpstr>Calibri</vt:lpstr>
      <vt:lpstr>Calibri Light</vt:lpstr>
      <vt:lpstr>HP001 4 hàng</vt:lpstr>
      <vt:lpstr>HP001 5 hàng</vt:lpstr>
      <vt:lpstr>Nunito Black</vt:lpstr>
      <vt:lpstr>Times New Roman</vt:lpstr>
      <vt:lpstr>Office Theme</vt:lpstr>
      <vt:lpstr>Custom Design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những việc em làm khiến người thân vui.</vt:lpstr>
      <vt:lpstr>Thương ông</vt:lpstr>
      <vt:lpstr>Thương ông</vt:lpstr>
      <vt:lpstr>Thương ông</vt:lpstr>
      <vt:lpstr>PowerPoint Presentation</vt:lpstr>
      <vt:lpstr>Thương ông</vt:lpstr>
      <vt:lpstr>PowerPoint Presentation</vt:lpstr>
      <vt:lpstr>PowerPoint Presentation</vt:lpstr>
      <vt:lpstr>Thương ông</vt:lpstr>
      <vt:lpstr>Thương ông</vt:lpstr>
      <vt:lpstr>PowerPoint Presentation</vt:lpstr>
      <vt:lpstr>PowerPoint Presentation</vt:lpstr>
      <vt:lpstr>PowerPoint Presentation</vt:lpstr>
      <vt:lpstr>PowerPoint Presentation</vt:lpstr>
      <vt:lpstr>Thương ông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42</cp:revision>
  <dcterms:created xsi:type="dcterms:W3CDTF">2021-07-20T01:55:00Z</dcterms:created>
  <dcterms:modified xsi:type="dcterms:W3CDTF">2023-12-19T09:23:55Z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587B9D5987004CD5A1457BFD38DAFDE7</vt:lpwstr>
  </property>
  <property fmtid="{D5CDD505-2E9C-101B-9397-08002B2CF9AE}" pid="3" name="KSOProductBuildVer">
    <vt:lpwstr>1033-11.2.0.10258</vt:lpwstr>
  </property>
</Properties>
</file>