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57" r:id="rId11"/>
    <p:sldId id="274" r:id="rId12"/>
    <p:sldId id="282" r:id="rId13"/>
    <p:sldId id="283" r:id="rId14"/>
    <p:sldId id="263" r:id="rId15"/>
    <p:sldId id="270" r:id="rId16"/>
    <p:sldId id="279" r:id="rId17"/>
    <p:sldId id="28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1" autoAdjust="0"/>
    <p:restoredTop sz="94643"/>
  </p:normalViewPr>
  <p:slideViewPr>
    <p:cSldViewPr snapToGrid="0">
      <p:cViewPr varScale="1">
        <p:scale>
          <a:sx n="78" d="100"/>
          <a:sy n="78" d="100"/>
        </p:scale>
        <p:origin x="12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1/1/385/15/"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1.jpg"/><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5/"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5/"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1/1/385/16/"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68316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a:solidFill>
                  <a:srgbClr val="001F60"/>
                </a:solidFill>
                <a:latin typeface="UTM Avo" panose="02040603050506020204" pitchFamily="18" charset="0"/>
              </a:rPr>
              <a:t> 2</a:t>
            </a:r>
            <a:endParaRPr lang="en-US" sz="5400" b="1" dirty="0">
              <a:solidFill>
                <a:srgbClr val="001F60"/>
              </a:solidFill>
              <a:latin typeface="UTM Avo" panose="02040603050506020204" pitchFamily="18" charset="0"/>
            </a:endParaRP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696994" y="2781360"/>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và</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câu</a:t>
            </a:r>
            <a:r>
              <a:rPr lang="en-US" sz="5400" b="1" dirty="0">
                <a:solidFill>
                  <a:srgbClr val="FF0000"/>
                </a:solidFill>
                <a:latin typeface="UTM Avo" panose="02040603050506020204" pitchFamily="18" charset="0"/>
              </a:rPr>
              <a:t>:</a:t>
            </a:r>
            <a:br>
              <a:rPr lang="en-US" sz="5400" b="1" dirty="0">
                <a:solidFill>
                  <a:srgbClr val="FF0000"/>
                </a:solidFill>
                <a:latin typeface="UTM Avo" panose="02040603050506020204" pitchFamily="18" charset="0"/>
              </a:rPr>
            </a:b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gạch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ngang</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331;p11">
            <a:extLst>
              <a:ext uri="{FF2B5EF4-FFF2-40B4-BE49-F238E27FC236}">
                <a16:creationId xmlns:a16="http://schemas.microsoft.com/office/drawing/2014/main" id="{52DFA06E-38D9-1091-1D16-9547B3A163B9}"/>
              </a:ext>
            </a:extLst>
          </p:cNvPr>
          <p:cNvSpPr/>
          <p:nvPr/>
        </p:nvSpPr>
        <p:spPr>
          <a:xfrm>
            <a:off x="0" y="1722807"/>
            <a:ext cx="4216399" cy="582243"/>
          </a:xfrm>
          <a:prstGeom prst="homePlate">
            <a:avLst>
              <a:gd name="adj" fmla="val 50000"/>
            </a:avLst>
          </a:prstGeom>
          <a:noFill/>
          <a:ln w="28575" cap="flat" cmpd="sng">
            <a:solidFill>
              <a:srgbClr val="92D050"/>
            </a:solidFill>
            <a:prstDash val="dash"/>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667" b="1" kern="0">
                <a:solidFill>
                  <a:srgbClr val="000000"/>
                </a:solidFill>
                <a:latin typeface="UTM Avo" panose="02040603050506020204" pitchFamily="18"/>
                <a:ea typeface="Calibri"/>
                <a:cs typeface="Calibri"/>
                <a:sym typeface="Calibri"/>
              </a:rPr>
              <a:t>ĐÁP ÁN</a:t>
            </a:r>
            <a:endParaRPr sz="2667" kern="0">
              <a:solidFill>
                <a:srgbClr val="000000"/>
              </a:solidFill>
              <a:latin typeface="UTM Avo" panose="02040603050506020204" pitchFamily="18"/>
              <a:ea typeface="Calibri"/>
              <a:cs typeface="Calibri"/>
              <a:sym typeface="Calibri"/>
            </a:endParaRPr>
          </a:p>
        </p:txBody>
      </p:sp>
      <p:sp>
        <p:nvSpPr>
          <p:cNvPr id="7" name="Google Shape;332;p11">
            <a:extLst>
              <a:ext uri="{FF2B5EF4-FFF2-40B4-BE49-F238E27FC236}">
                <a16:creationId xmlns:a16="http://schemas.microsoft.com/office/drawing/2014/main" id="{D9B92CB7-4B4C-FFAB-D87F-9C6E8C1B735D}"/>
              </a:ext>
            </a:extLst>
          </p:cNvPr>
          <p:cNvSpPr txBox="1"/>
          <p:nvPr/>
        </p:nvSpPr>
        <p:spPr>
          <a:xfrm>
            <a:off x="1954200" y="2364488"/>
            <a:ext cx="8283600" cy="4493512"/>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ea typeface="Calibri"/>
                <a:cs typeface="Calibri"/>
                <a:sym typeface="Calibri"/>
              </a:rPr>
              <a:t>Trẻ em có bổn phận sau đây:</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Yêu quý, kính trọng, hiếu thảo với ông bà, cha mẹ.</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Kính trọng thầy giáo, cô giáo.</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Lễ phép với người lớn.</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Thương yêu em nhỏ.</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Đoàn kết với bạn bè.</a:t>
            </a:r>
            <a:endParaRPr sz="2400" kern="0" dirty="0">
              <a:solidFill>
                <a:srgbClr val="000000"/>
              </a:solidFill>
              <a:latin typeface="UTM Avo" panose="02040603050506020204" pitchFamily="18"/>
              <a:ea typeface="Calibri"/>
              <a:cs typeface="Calibri"/>
              <a:sym typeface="Calibri"/>
            </a:endParaRPr>
          </a:p>
          <a:p>
            <a:pPr marL="381019" indent="-381019" algn="just">
              <a:lnSpc>
                <a:spcPct val="150000"/>
              </a:lnSpc>
              <a:buClr>
                <a:srgbClr val="000000"/>
              </a:buClr>
              <a:buSzPts val="3600"/>
              <a:buFont typeface="Calibri"/>
              <a:buChar char="-"/>
            </a:pPr>
            <a:r>
              <a:rPr lang="vi-VN" sz="2400" kern="0" dirty="0">
                <a:solidFill>
                  <a:srgbClr val="000000"/>
                </a:solidFill>
                <a:latin typeface="UTM Avo" panose="02040603050506020204" pitchFamily="18"/>
                <a:ea typeface="Calibri"/>
                <a:cs typeface="Calibri"/>
                <a:sym typeface="Calibri"/>
              </a:rPr>
              <a:t>Giúp đỡ người già yếu, người khuyết tật, tàn tật, người gặp hoàn cảnh khó khăn.</a:t>
            </a:r>
            <a:endParaRPr sz="2400" kern="0" dirty="0">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402172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47;p12">
            <a:extLst>
              <a:ext uri="{FF2B5EF4-FFF2-40B4-BE49-F238E27FC236}">
                <a16:creationId xmlns:a16="http://schemas.microsoft.com/office/drawing/2014/main" id="{BF4C0DAD-EC8C-BA2C-A172-735D7725EA56}"/>
              </a:ext>
            </a:extLst>
          </p:cNvPr>
          <p:cNvSpPr/>
          <p:nvPr/>
        </p:nvSpPr>
        <p:spPr>
          <a:xfrm>
            <a:off x="355600" y="1772639"/>
            <a:ext cx="11480800" cy="1371977"/>
          </a:xfrm>
          <a:prstGeom prst="homePlate">
            <a:avLst>
              <a:gd name="adj" fmla="val 50000"/>
            </a:avLst>
          </a:prstGeom>
          <a:noFill/>
          <a:ln w="254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b="1" kern="0">
                <a:solidFill>
                  <a:srgbClr val="000000"/>
                </a:solidFill>
                <a:latin typeface="UTM Avo" panose="02040603050506020204" pitchFamily="18"/>
                <a:ea typeface="Calibri"/>
                <a:cs typeface="Calibri"/>
                <a:sym typeface="Calibri"/>
              </a:rPr>
              <a:t>Bài tập 2: </a:t>
            </a:r>
            <a:r>
              <a:rPr lang="vi-VN" sz="2400" kern="0">
                <a:solidFill>
                  <a:srgbClr val="000000"/>
                </a:solidFill>
                <a:latin typeface="UTM Avo" panose="02040603050506020204" pitchFamily="18"/>
                <a:ea typeface="Calibri"/>
                <a:cs typeface="Calibri"/>
                <a:sym typeface="Calibri"/>
              </a:rPr>
              <a:t>Hãy viết một đoạn văn ngắn kể về những đức tính tốt của em, trong đó có sử dụng dấu gạch ngang để đánh dấu các ý được liệt kê.</a:t>
            </a:r>
            <a:endParaRPr sz="500" kern="0">
              <a:solidFill>
                <a:srgbClr val="000000"/>
              </a:solidFill>
              <a:latin typeface="UTM Avo" panose="02040603050506020204" pitchFamily="18"/>
              <a:cs typeface="Arial"/>
              <a:sym typeface="Arial"/>
            </a:endParaRPr>
          </a:p>
        </p:txBody>
      </p:sp>
      <p:sp>
        <p:nvSpPr>
          <p:cNvPr id="8" name="Google Shape;348;p12">
            <a:extLst>
              <a:ext uri="{FF2B5EF4-FFF2-40B4-BE49-F238E27FC236}">
                <a16:creationId xmlns:a16="http://schemas.microsoft.com/office/drawing/2014/main" id="{BEBD540A-8B68-AEE8-DBD0-600323554B45}"/>
              </a:ext>
            </a:extLst>
          </p:cNvPr>
          <p:cNvSpPr txBox="1"/>
          <p:nvPr/>
        </p:nvSpPr>
        <p:spPr>
          <a:xfrm>
            <a:off x="1981200" y="3216004"/>
            <a:ext cx="8229600" cy="3641996"/>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200" b="1" i="1" kern="0" dirty="0">
                <a:solidFill>
                  <a:srgbClr val="000000"/>
                </a:solidFill>
                <a:latin typeface="UTM Avo" panose="02040603050506020204" pitchFamily="18"/>
                <a:ea typeface="Calibri"/>
                <a:cs typeface="Calibri"/>
                <a:sym typeface="Calibri"/>
              </a:rPr>
              <a:t>Đoạn văn tham khảo</a:t>
            </a:r>
            <a:endParaRPr sz="2200" b="1" i="1" kern="0" dirty="0">
              <a:solidFill>
                <a:srgbClr val="000000"/>
              </a:solidFill>
              <a:latin typeface="UTM Avo" panose="02040603050506020204" pitchFamily="18"/>
              <a:ea typeface="Calibri"/>
              <a:cs typeface="Calibri"/>
              <a:sym typeface="Calibri"/>
            </a:endParaRPr>
          </a:p>
          <a:p>
            <a:pPr algn="just">
              <a:lnSpc>
                <a:spcPct val="150000"/>
              </a:lnSpc>
              <a:spcBef>
                <a:spcPts val="160"/>
              </a:spcBef>
              <a:buClr>
                <a:srgbClr val="000000"/>
              </a:buClr>
              <a:buFont typeface="Arial"/>
              <a:buNone/>
            </a:pPr>
            <a:r>
              <a:rPr lang="vi-VN" sz="2200" kern="0" dirty="0">
                <a:solidFill>
                  <a:srgbClr val="000000"/>
                </a:solidFill>
                <a:latin typeface="UTM Avo" panose="02040603050506020204" pitchFamily="18"/>
                <a:ea typeface="Calibri"/>
                <a:cs typeface="Calibri"/>
                <a:sym typeface="Calibri"/>
              </a:rPr>
              <a:t>Mặc dù còn phải cố gắng rèn luyện nhiều nhưng em là một cô bé có nhiều ưu điểm:</a:t>
            </a:r>
            <a:endParaRPr sz="22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Calibri"/>
              <a:buChar char="-"/>
            </a:pPr>
            <a:r>
              <a:rPr lang="vi-VN" sz="2200" kern="0" dirty="0">
                <a:solidFill>
                  <a:srgbClr val="000000"/>
                </a:solidFill>
                <a:latin typeface="UTM Avo" panose="02040603050506020204" pitchFamily="18"/>
                <a:ea typeface="Calibri"/>
                <a:cs typeface="Calibri"/>
                <a:sym typeface="Calibri"/>
              </a:rPr>
              <a:t>Biết giúp đỡ bạn bè và những người xung quanh.</a:t>
            </a:r>
            <a:endParaRPr sz="22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Calibri"/>
              <a:buChar char="-"/>
            </a:pPr>
            <a:r>
              <a:rPr lang="vi-VN" sz="2200" kern="0" dirty="0">
                <a:solidFill>
                  <a:srgbClr val="000000"/>
                </a:solidFill>
                <a:latin typeface="UTM Avo" panose="02040603050506020204" pitchFamily="18"/>
                <a:ea typeface="Calibri"/>
                <a:cs typeface="Calibri"/>
                <a:sym typeface="Calibri"/>
              </a:rPr>
              <a:t>Luôn chăm chỉ và quyết tâm trong học tập.</a:t>
            </a:r>
            <a:endParaRPr sz="22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Calibri"/>
              <a:buChar char="-"/>
            </a:pPr>
            <a:r>
              <a:rPr lang="vi-VN" sz="2200" kern="0" dirty="0">
                <a:solidFill>
                  <a:srgbClr val="000000"/>
                </a:solidFill>
                <a:latin typeface="UTM Avo" panose="02040603050506020204" pitchFamily="18"/>
                <a:ea typeface="Calibri"/>
                <a:cs typeface="Calibri"/>
                <a:sym typeface="Calibri"/>
              </a:rPr>
              <a:t>Biết giúp đỡ bố mẹ làm việc nhà.</a:t>
            </a:r>
            <a:endParaRPr sz="22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Calibri"/>
              <a:buChar char="-"/>
            </a:pPr>
            <a:r>
              <a:rPr lang="vi-VN" sz="2200" kern="0" dirty="0">
                <a:solidFill>
                  <a:srgbClr val="000000"/>
                </a:solidFill>
                <a:latin typeface="UTM Avo" panose="02040603050506020204" pitchFamily="18"/>
                <a:ea typeface="Calibri"/>
                <a:cs typeface="Calibri"/>
                <a:sym typeface="Calibri"/>
              </a:rPr>
              <a:t>Biết lễ phép với người lớn tuổi.</a:t>
            </a:r>
            <a:endParaRPr sz="2200" kern="0" dirty="0">
              <a:solidFill>
                <a:srgbClr val="000000"/>
              </a:solidFill>
              <a:latin typeface="UTM Avo" panose="02040603050506020204" pitchFamily="18"/>
              <a:cs typeface="Arial"/>
              <a:sym typeface="Arial"/>
            </a:endParaRPr>
          </a:p>
        </p:txBody>
      </p:sp>
      <p:pic>
        <p:nvPicPr>
          <p:cNvPr id="9" name="Google Shape;349;p12">
            <a:extLst>
              <a:ext uri="{FF2B5EF4-FFF2-40B4-BE49-F238E27FC236}">
                <a16:creationId xmlns:a16="http://schemas.microsoft.com/office/drawing/2014/main" id="{87EA1AF4-9BF0-E611-AA84-667812EA07B1}"/>
              </a:ext>
            </a:extLst>
          </p:cNvPr>
          <p:cNvPicPr preferRelativeResize="0"/>
          <p:nvPr/>
        </p:nvPicPr>
        <p:blipFill rotWithShape="1">
          <a:blip r:embed="rId3">
            <a:alphaModFix/>
          </a:blip>
          <a:srcRect/>
          <a:stretch/>
        </p:blipFill>
        <p:spPr>
          <a:xfrm rot="15293455">
            <a:off x="521241" y="3442284"/>
            <a:ext cx="1554454" cy="994667"/>
          </a:xfrm>
          <a:prstGeom prst="rect">
            <a:avLst/>
          </a:prstGeom>
          <a:noFill/>
          <a:ln>
            <a:noFill/>
          </a:ln>
        </p:spPr>
      </p:pic>
    </p:spTree>
    <p:extLst>
      <p:ext uri="{BB962C8B-B14F-4D97-AF65-F5344CB8AC3E}">
        <p14:creationId xmlns:p14="http://schemas.microsoft.com/office/powerpoint/2010/main" val="25632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354;p13">
            <a:extLst>
              <a:ext uri="{FF2B5EF4-FFF2-40B4-BE49-F238E27FC236}">
                <a16:creationId xmlns:a16="http://schemas.microsoft.com/office/drawing/2014/main" id="{5E1098C4-8319-711D-DCDE-A38547E51CDA}"/>
              </a:ext>
            </a:extLst>
          </p:cNvPr>
          <p:cNvSpPr/>
          <p:nvPr/>
        </p:nvSpPr>
        <p:spPr>
          <a:xfrm>
            <a:off x="1584791" y="2185576"/>
            <a:ext cx="4229475" cy="3747883"/>
          </a:xfrm>
          <a:custGeom>
            <a:avLst/>
            <a:gdLst/>
            <a:ahLst/>
            <a:cxnLst/>
            <a:rect l="l" t="t" r="r" b="b"/>
            <a:pathLst>
              <a:path w="9601384" h="9601384" extrusionOk="0">
                <a:moveTo>
                  <a:pt x="0" y="0"/>
                </a:moveTo>
                <a:lnTo>
                  <a:pt x="9601384" y="0"/>
                </a:lnTo>
                <a:lnTo>
                  <a:pt x="9601384" y="9601384"/>
                </a:lnTo>
                <a:lnTo>
                  <a:pt x="0" y="9601384"/>
                </a:lnTo>
                <a:lnTo>
                  <a:pt x="0" y="0"/>
                </a:lnTo>
                <a:close/>
              </a:path>
            </a:pathLst>
          </a:custGeom>
          <a:blipFill rotWithShape="1">
            <a:blip r:embed="rId3">
              <a:alphaModFix/>
              <a:duotone>
                <a:prstClr val="black"/>
                <a:schemeClr val="accent2">
                  <a:tint val="45000"/>
                  <a:satMod val="400000"/>
                </a:schemeClr>
              </a:duotone>
            </a:blip>
            <a:stretch>
              <a:fillRect/>
            </a:stretch>
          </a:blipFill>
          <a:ln>
            <a:noFill/>
          </a:ln>
        </p:spPr>
        <p:txBody>
          <a:bodyPr/>
          <a:lstStyle/>
          <a:p>
            <a:endParaRPr lang="en-US"/>
          </a:p>
        </p:txBody>
      </p:sp>
      <p:sp>
        <p:nvSpPr>
          <p:cNvPr id="9" name="Google Shape;357;p13">
            <a:extLst>
              <a:ext uri="{FF2B5EF4-FFF2-40B4-BE49-F238E27FC236}">
                <a16:creationId xmlns:a16="http://schemas.microsoft.com/office/drawing/2014/main" id="{C15C092F-9D80-A277-9D79-0B5830A44AE4}"/>
              </a:ext>
            </a:extLst>
          </p:cNvPr>
          <p:cNvSpPr/>
          <p:nvPr/>
        </p:nvSpPr>
        <p:spPr>
          <a:xfrm rot="-649553">
            <a:off x="3136460" y="1898941"/>
            <a:ext cx="1041679" cy="859859"/>
          </a:xfrm>
          <a:custGeom>
            <a:avLst/>
            <a:gdLst/>
            <a:ahLst/>
            <a:cxnLst/>
            <a:rect l="l" t="t" r="r" b="b"/>
            <a:pathLst>
              <a:path w="1562518" h="1289788" extrusionOk="0">
                <a:moveTo>
                  <a:pt x="0" y="0"/>
                </a:moveTo>
                <a:lnTo>
                  <a:pt x="1562518" y="0"/>
                </a:lnTo>
                <a:lnTo>
                  <a:pt x="1562518" y="1289788"/>
                </a:lnTo>
                <a:lnTo>
                  <a:pt x="0" y="1289788"/>
                </a:lnTo>
                <a:lnTo>
                  <a:pt x="0" y="0"/>
                </a:lnTo>
                <a:close/>
              </a:path>
            </a:pathLst>
          </a:custGeom>
          <a:blipFill rotWithShape="1">
            <a:blip r:embed="rId4">
              <a:alphaModFix/>
            </a:blip>
            <a:stretch>
              <a:fillRect/>
            </a:stretch>
          </a:blipFill>
          <a:ln>
            <a:noFill/>
          </a:ln>
        </p:spPr>
        <p:txBody>
          <a:bodyPr/>
          <a:lstStyle/>
          <a:p>
            <a:endParaRPr lang="en-US"/>
          </a:p>
        </p:txBody>
      </p:sp>
      <p:sp>
        <p:nvSpPr>
          <p:cNvPr id="10" name="Google Shape;368;p13">
            <a:extLst>
              <a:ext uri="{FF2B5EF4-FFF2-40B4-BE49-F238E27FC236}">
                <a16:creationId xmlns:a16="http://schemas.microsoft.com/office/drawing/2014/main" id="{1EC7F455-5937-F991-0EC5-34625AF380C1}"/>
              </a:ext>
            </a:extLst>
          </p:cNvPr>
          <p:cNvSpPr/>
          <p:nvPr/>
        </p:nvSpPr>
        <p:spPr>
          <a:xfrm>
            <a:off x="6522245" y="2148545"/>
            <a:ext cx="4737158" cy="3747883"/>
          </a:xfrm>
          <a:custGeom>
            <a:avLst/>
            <a:gdLst/>
            <a:ahLst/>
            <a:cxnLst/>
            <a:rect l="l" t="t" r="r" b="b"/>
            <a:pathLst>
              <a:path w="9601384" h="9601384" extrusionOk="0">
                <a:moveTo>
                  <a:pt x="0" y="0"/>
                </a:moveTo>
                <a:lnTo>
                  <a:pt x="9601384" y="0"/>
                </a:lnTo>
                <a:lnTo>
                  <a:pt x="9601384" y="9601384"/>
                </a:lnTo>
                <a:lnTo>
                  <a:pt x="0" y="9601384"/>
                </a:lnTo>
                <a:lnTo>
                  <a:pt x="0" y="0"/>
                </a:lnTo>
                <a:close/>
              </a:path>
            </a:pathLst>
          </a:custGeom>
          <a:blipFill rotWithShape="1">
            <a:blip r:embed="rId3">
              <a:alphaModFix/>
              <a:duotone>
                <a:prstClr val="black"/>
                <a:schemeClr val="accent2">
                  <a:tint val="45000"/>
                  <a:satMod val="400000"/>
                </a:schemeClr>
              </a:duotone>
            </a:blip>
            <a:stretch>
              <a:fillRect/>
            </a:stretch>
          </a:blipFill>
          <a:ln>
            <a:noFill/>
          </a:ln>
        </p:spPr>
        <p:txBody>
          <a:bodyPr/>
          <a:lstStyle/>
          <a:p>
            <a:endParaRPr lang="en-US"/>
          </a:p>
        </p:txBody>
      </p:sp>
      <p:sp>
        <p:nvSpPr>
          <p:cNvPr id="11" name="Google Shape;369;p13">
            <a:extLst>
              <a:ext uri="{FF2B5EF4-FFF2-40B4-BE49-F238E27FC236}">
                <a16:creationId xmlns:a16="http://schemas.microsoft.com/office/drawing/2014/main" id="{31245FE2-4A76-E681-9303-E6363707DF35}"/>
              </a:ext>
            </a:extLst>
          </p:cNvPr>
          <p:cNvSpPr txBox="1"/>
          <p:nvPr/>
        </p:nvSpPr>
        <p:spPr>
          <a:xfrm>
            <a:off x="1562171" y="3051211"/>
            <a:ext cx="4190256" cy="1723522"/>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kern="0">
                <a:solidFill>
                  <a:srgbClr val="000000"/>
                </a:solidFill>
                <a:latin typeface="UTM Avo" panose="02040603050506020204" pitchFamily="18"/>
                <a:ea typeface="Calibri"/>
                <a:cs typeface="Calibri"/>
                <a:sym typeface="Calibri"/>
              </a:rPr>
              <a:t>Viết một đoạn văn chủ đề tự chọn có sử dụng </a:t>
            </a:r>
            <a:endParaRPr lang="en-US" sz="2400" kern="0">
              <a:solidFill>
                <a:srgbClr val="000000"/>
              </a:solidFill>
              <a:latin typeface="UTM Avo" panose="02040603050506020204" pitchFamily="18"/>
              <a:ea typeface="Calibri"/>
              <a:cs typeface="Calibri"/>
              <a:sym typeface="Calibri"/>
            </a:endParaRPr>
          </a:p>
          <a:p>
            <a:pPr algn="ctr">
              <a:lnSpc>
                <a:spcPct val="150000"/>
              </a:lnSpc>
              <a:buClr>
                <a:srgbClr val="000000"/>
              </a:buClr>
              <a:buFont typeface="Arial"/>
              <a:buNone/>
            </a:pPr>
            <a:r>
              <a:rPr lang="vi-VN" sz="2400" kern="0">
                <a:solidFill>
                  <a:srgbClr val="000000"/>
                </a:solidFill>
                <a:latin typeface="UTM Avo" panose="02040603050506020204" pitchFamily="18"/>
                <a:ea typeface="Calibri"/>
                <a:cs typeface="Calibri"/>
                <a:sym typeface="Calibri"/>
              </a:rPr>
              <a:t>dấu gạch ngang</a:t>
            </a:r>
            <a:endParaRPr sz="2400" kern="0">
              <a:solidFill>
                <a:srgbClr val="000000"/>
              </a:solidFill>
              <a:latin typeface="UTM Avo" panose="02040603050506020204" pitchFamily="18"/>
              <a:ea typeface="Calibri"/>
              <a:cs typeface="Calibri"/>
              <a:sym typeface="Calibri"/>
            </a:endParaRPr>
          </a:p>
        </p:txBody>
      </p:sp>
      <p:sp>
        <p:nvSpPr>
          <p:cNvPr id="12" name="Google Shape;370;p13">
            <a:extLst>
              <a:ext uri="{FF2B5EF4-FFF2-40B4-BE49-F238E27FC236}">
                <a16:creationId xmlns:a16="http://schemas.microsoft.com/office/drawing/2014/main" id="{E49579DB-7C7C-FAD1-2B0A-A5716B8B03FB}"/>
              </a:ext>
            </a:extLst>
          </p:cNvPr>
          <p:cNvSpPr/>
          <p:nvPr/>
        </p:nvSpPr>
        <p:spPr>
          <a:xfrm rot="-649553">
            <a:off x="8158370" y="1941437"/>
            <a:ext cx="1041679" cy="859859"/>
          </a:xfrm>
          <a:custGeom>
            <a:avLst/>
            <a:gdLst/>
            <a:ahLst/>
            <a:cxnLst/>
            <a:rect l="l" t="t" r="r" b="b"/>
            <a:pathLst>
              <a:path w="1562518" h="1289788" extrusionOk="0">
                <a:moveTo>
                  <a:pt x="0" y="0"/>
                </a:moveTo>
                <a:lnTo>
                  <a:pt x="1562518" y="0"/>
                </a:lnTo>
                <a:lnTo>
                  <a:pt x="1562518" y="1289788"/>
                </a:lnTo>
                <a:lnTo>
                  <a:pt x="0" y="1289788"/>
                </a:lnTo>
                <a:lnTo>
                  <a:pt x="0" y="0"/>
                </a:lnTo>
                <a:close/>
              </a:path>
            </a:pathLst>
          </a:custGeom>
          <a:blipFill rotWithShape="1">
            <a:blip r:embed="rId4">
              <a:alphaModFix/>
            </a:blip>
            <a:stretch>
              <a:fillRect/>
            </a:stretch>
          </a:blipFill>
          <a:ln>
            <a:noFill/>
          </a:ln>
        </p:spPr>
        <p:txBody>
          <a:bodyPr/>
          <a:lstStyle/>
          <a:p>
            <a:endParaRPr lang="en-US"/>
          </a:p>
        </p:txBody>
      </p:sp>
      <p:sp>
        <p:nvSpPr>
          <p:cNvPr id="13" name="Google Shape;371;p13">
            <a:extLst>
              <a:ext uri="{FF2B5EF4-FFF2-40B4-BE49-F238E27FC236}">
                <a16:creationId xmlns:a16="http://schemas.microsoft.com/office/drawing/2014/main" id="{F969E1C3-F0EA-F309-970C-8D68A9FC07D2}"/>
              </a:ext>
            </a:extLst>
          </p:cNvPr>
          <p:cNvSpPr txBox="1"/>
          <p:nvPr/>
        </p:nvSpPr>
        <p:spPr>
          <a:xfrm>
            <a:off x="6816839" y="3051211"/>
            <a:ext cx="4229474" cy="1169525"/>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kern="0">
                <a:solidFill>
                  <a:srgbClr val="000000"/>
                </a:solidFill>
                <a:latin typeface="UTM Avo" panose="02040603050506020204" pitchFamily="18"/>
                <a:ea typeface="Calibri"/>
                <a:cs typeface="Calibri"/>
                <a:sym typeface="Calibri"/>
              </a:rPr>
              <a:t>Chuẩn bị </a:t>
            </a:r>
            <a:endParaRPr sz="2400" kern="0">
              <a:solidFill>
                <a:srgbClr val="000000"/>
              </a:solidFill>
              <a:latin typeface="UTM Avo" panose="02040603050506020204" pitchFamily="18"/>
              <a:ea typeface="Calibri"/>
              <a:cs typeface="Calibri"/>
              <a:sym typeface="Calibri"/>
            </a:endParaRPr>
          </a:p>
          <a:p>
            <a:pPr algn="ctr">
              <a:lnSpc>
                <a:spcPct val="150000"/>
              </a:lnSpc>
              <a:buClr>
                <a:srgbClr val="000000"/>
              </a:buClr>
              <a:buFont typeface="Arial"/>
              <a:buNone/>
            </a:pPr>
            <a:r>
              <a:rPr lang="vi-VN" sz="2400" b="1" kern="0">
                <a:solidFill>
                  <a:srgbClr val="000000"/>
                </a:solidFill>
                <a:latin typeface="UTM Avo" panose="02040603050506020204" pitchFamily="18"/>
                <a:ea typeface="Calibri"/>
                <a:cs typeface="Calibri"/>
                <a:sym typeface="Calibri"/>
              </a:rPr>
              <a:t>Góc sáng tạo: Em tuổi gì?</a:t>
            </a:r>
            <a:endParaRPr sz="2400" b="1" kern="0">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44;p2">
            <a:extLst>
              <a:ext uri="{FF2B5EF4-FFF2-40B4-BE49-F238E27FC236}">
                <a16:creationId xmlns:a16="http://schemas.microsoft.com/office/drawing/2014/main" id="{EBCCD661-1283-CE66-E203-CDBBDA835393}"/>
              </a:ext>
            </a:extLst>
          </p:cNvPr>
          <p:cNvPicPr preferRelativeResize="0"/>
          <p:nvPr/>
        </p:nvPicPr>
        <p:blipFill rotWithShape="1">
          <a:blip r:embed="rId3">
            <a:alphaModFix/>
          </a:blip>
          <a:srcRect/>
          <a:stretch/>
        </p:blipFill>
        <p:spPr>
          <a:xfrm>
            <a:off x="557008" y="2039618"/>
            <a:ext cx="2591494" cy="2001929"/>
          </a:xfrm>
          <a:prstGeom prst="rect">
            <a:avLst/>
          </a:prstGeom>
          <a:noFill/>
          <a:ln>
            <a:noFill/>
          </a:ln>
        </p:spPr>
      </p:pic>
      <p:sp>
        <p:nvSpPr>
          <p:cNvPr id="8" name="Google Shape;145;p2">
            <a:extLst>
              <a:ext uri="{FF2B5EF4-FFF2-40B4-BE49-F238E27FC236}">
                <a16:creationId xmlns:a16="http://schemas.microsoft.com/office/drawing/2014/main" id="{263E379F-F9D6-ADF4-FEAB-5084F026E8C7}"/>
              </a:ext>
            </a:extLst>
          </p:cNvPr>
          <p:cNvSpPr/>
          <p:nvPr/>
        </p:nvSpPr>
        <p:spPr>
          <a:xfrm>
            <a:off x="5282998" y="1859362"/>
            <a:ext cx="5028606" cy="1561917"/>
          </a:xfrm>
          <a:prstGeom prst="wedgeRectCallout">
            <a:avLst>
              <a:gd name="adj1" fmla="val -86718"/>
              <a:gd name="adj2" fmla="val -2397"/>
            </a:avLst>
          </a:prstGeom>
          <a:solidFill>
            <a:schemeClr val="lt1"/>
          </a:solidFill>
          <a:ln w="25400" cap="flat" cmpd="sng">
            <a:solidFill>
              <a:srgbClr val="953734"/>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a:solidFill>
                  <a:schemeClr val="dk1"/>
                </a:solidFill>
                <a:latin typeface="UTM Avo" panose="02040603050506020204" pitchFamily="18"/>
                <a:ea typeface="Calibri"/>
                <a:cs typeface="Calibri"/>
                <a:sym typeface="Calibri"/>
              </a:rPr>
              <a:t>Em hãy nhắc lại kiến thức về dấu gạch ngang đã học ở lớp 3.</a:t>
            </a:r>
            <a:endParaRPr sz="2400">
              <a:solidFill>
                <a:schemeClr val="dk1"/>
              </a:solidFill>
              <a:latin typeface="UTM Avo" panose="02040603050506020204" pitchFamily="18"/>
              <a:ea typeface="Calibri"/>
              <a:cs typeface="Calibri"/>
              <a:sym typeface="Calibri"/>
            </a:endParaRPr>
          </a:p>
        </p:txBody>
      </p:sp>
      <p:grpSp>
        <p:nvGrpSpPr>
          <p:cNvPr id="9" name="Google Shape;146;p2">
            <a:extLst>
              <a:ext uri="{FF2B5EF4-FFF2-40B4-BE49-F238E27FC236}">
                <a16:creationId xmlns:a16="http://schemas.microsoft.com/office/drawing/2014/main" id="{573BD889-F92E-135E-F0AB-C5C7E02D2BDE}"/>
              </a:ext>
            </a:extLst>
          </p:cNvPr>
          <p:cNvGrpSpPr/>
          <p:nvPr/>
        </p:nvGrpSpPr>
        <p:grpSpPr>
          <a:xfrm>
            <a:off x="3365213" y="3760571"/>
            <a:ext cx="6946391" cy="2602399"/>
            <a:chOff x="6249576" y="5097931"/>
            <a:chExt cx="10419585" cy="3903599"/>
          </a:xfrm>
        </p:grpSpPr>
        <p:sp>
          <p:nvSpPr>
            <p:cNvPr id="10" name="Google Shape;147;p2">
              <a:extLst>
                <a:ext uri="{FF2B5EF4-FFF2-40B4-BE49-F238E27FC236}">
                  <a16:creationId xmlns:a16="http://schemas.microsoft.com/office/drawing/2014/main" id="{B060DF2A-DE31-FCF4-5D1D-9DEF6658A194}"/>
                </a:ext>
              </a:extLst>
            </p:cNvPr>
            <p:cNvSpPr/>
            <p:nvPr/>
          </p:nvSpPr>
          <p:spPr>
            <a:xfrm>
              <a:off x="6249576" y="6210300"/>
              <a:ext cx="9600026" cy="2791230"/>
            </a:xfrm>
            <a:prstGeom prst="roundRect">
              <a:avLst>
                <a:gd name="adj" fmla="val 16667"/>
              </a:avLst>
            </a:prstGeom>
            <a:solidFill>
              <a:schemeClr val="lt1"/>
            </a:solidFill>
            <a:ln w="28575" cap="flat" cmpd="sng">
              <a:solidFill>
                <a:srgbClr val="00B050"/>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dirty="0">
                  <a:solidFill>
                    <a:schemeClr val="dk1"/>
                  </a:solidFill>
                  <a:latin typeface="UTM Avo" panose="02040603050506020204" pitchFamily="18"/>
                  <a:ea typeface="Calibri"/>
                  <a:cs typeface="Calibri"/>
                  <a:sym typeface="Calibri"/>
                </a:rPr>
                <a:t>Dấu gạch ngang dùng để đánh dấu lời nói của các nhân vật trong đối thoại.</a:t>
              </a:r>
              <a:endParaRPr sz="2400" dirty="0">
                <a:solidFill>
                  <a:schemeClr val="dk1"/>
                </a:solidFill>
                <a:latin typeface="UTM Avo" panose="02040603050506020204" pitchFamily="18"/>
                <a:ea typeface="Calibri"/>
                <a:cs typeface="Calibri"/>
                <a:sym typeface="Calibri"/>
              </a:endParaRPr>
            </a:p>
          </p:txBody>
        </p:sp>
        <p:pic>
          <p:nvPicPr>
            <p:cNvPr id="11" name="Google Shape;148;p2">
              <a:extLst>
                <a:ext uri="{FF2B5EF4-FFF2-40B4-BE49-F238E27FC236}">
                  <a16:creationId xmlns:a16="http://schemas.microsoft.com/office/drawing/2014/main" id="{01BB9BF1-1B23-B54D-CE78-1E8FEDE0C342}"/>
                </a:ext>
              </a:extLst>
            </p:cNvPr>
            <p:cNvPicPr preferRelativeResize="0"/>
            <p:nvPr/>
          </p:nvPicPr>
          <p:blipFill rotWithShape="1">
            <a:blip r:embed="rId4">
              <a:alphaModFix/>
            </a:blip>
            <a:srcRect/>
            <a:stretch/>
          </p:blipFill>
          <p:spPr>
            <a:xfrm>
              <a:off x="14854682" y="5097931"/>
              <a:ext cx="1814479" cy="1814480"/>
            </a:xfrm>
            <a:prstGeom prst="rect">
              <a:avLst/>
            </a:prstGeom>
            <a:noFill/>
            <a:ln>
              <a:noFill/>
            </a:ln>
          </p:spPr>
        </p:pic>
      </p:gr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13;p6">
            <a:extLst>
              <a:ext uri="{FF2B5EF4-FFF2-40B4-BE49-F238E27FC236}">
                <a16:creationId xmlns:a16="http://schemas.microsoft.com/office/drawing/2014/main" id="{5A5FE6F0-F78F-7812-357B-0926CB73E489}"/>
              </a:ext>
            </a:extLst>
          </p:cNvPr>
          <p:cNvSpPr/>
          <p:nvPr/>
        </p:nvSpPr>
        <p:spPr>
          <a:xfrm>
            <a:off x="2019668" y="2211563"/>
            <a:ext cx="9550400" cy="1217437"/>
          </a:xfrm>
          <a:custGeom>
            <a:avLst/>
            <a:gdLst/>
            <a:ahLst/>
            <a:cxnLst/>
            <a:rect l="l" t="t" r="r" b="b"/>
            <a:pathLst>
              <a:path w="9601384" h="9601384" extrusionOk="0">
                <a:moveTo>
                  <a:pt x="0" y="0"/>
                </a:moveTo>
                <a:lnTo>
                  <a:pt x="9601384" y="0"/>
                </a:lnTo>
                <a:lnTo>
                  <a:pt x="9601384" y="9601384"/>
                </a:lnTo>
                <a:lnTo>
                  <a:pt x="0" y="9601384"/>
                </a:lnTo>
                <a:lnTo>
                  <a:pt x="0" y="0"/>
                </a:lnTo>
                <a:close/>
              </a:path>
            </a:pathLst>
          </a:custGeom>
          <a:blipFill rotWithShape="1">
            <a:blip r:embed="rId3">
              <a:alphaModFix/>
              <a:duotone>
                <a:prstClr val="black"/>
                <a:schemeClr val="accent5">
                  <a:tint val="45000"/>
                  <a:satMod val="400000"/>
                </a:schemeClr>
              </a:duotone>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100" kern="0">
              <a:solidFill>
                <a:srgbClr val="000000"/>
              </a:solidFill>
              <a:latin typeface="UTM Avo" panose="02040603050506020204" pitchFamily="18"/>
              <a:ea typeface="Calibri"/>
              <a:cs typeface="Calibri"/>
              <a:sym typeface="Calibri"/>
            </a:endParaRPr>
          </a:p>
        </p:txBody>
      </p:sp>
      <p:sp>
        <p:nvSpPr>
          <p:cNvPr id="8" name="Google Shape;222;p6">
            <a:extLst>
              <a:ext uri="{FF2B5EF4-FFF2-40B4-BE49-F238E27FC236}">
                <a16:creationId xmlns:a16="http://schemas.microsoft.com/office/drawing/2014/main" id="{F4703F70-59B5-0B5D-FFE8-38AE2AF6B8A7}"/>
              </a:ext>
            </a:extLst>
          </p:cNvPr>
          <p:cNvSpPr txBox="1"/>
          <p:nvPr/>
        </p:nvSpPr>
        <p:spPr>
          <a:xfrm>
            <a:off x="2628301" y="2500447"/>
            <a:ext cx="8333200" cy="553998"/>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400" kern="0">
                <a:solidFill>
                  <a:srgbClr val="000000"/>
                </a:solidFill>
                <a:latin typeface="UTM Avo" panose="02040603050506020204" pitchFamily="18"/>
                <a:cs typeface="Arial"/>
                <a:sym typeface="Arial"/>
              </a:rPr>
              <a:t>Dấu gạch ngang trong bảng sau được dùng để làm gì?</a:t>
            </a:r>
            <a:endParaRPr sz="2400" kern="0">
              <a:solidFill>
                <a:srgbClr val="000000"/>
              </a:solidFill>
              <a:latin typeface="UTM Avo" panose="02040603050506020204" pitchFamily="18"/>
              <a:cs typeface="Arial"/>
              <a:sym typeface="Arial"/>
            </a:endParaRPr>
          </a:p>
        </p:txBody>
      </p:sp>
      <p:pic>
        <p:nvPicPr>
          <p:cNvPr id="9" name="Google Shape;223;p6">
            <a:extLst>
              <a:ext uri="{FF2B5EF4-FFF2-40B4-BE49-F238E27FC236}">
                <a16:creationId xmlns:a16="http://schemas.microsoft.com/office/drawing/2014/main" id="{FDF2952D-BE42-BABF-565B-D64582D009D3}"/>
              </a:ext>
            </a:extLst>
          </p:cNvPr>
          <p:cNvPicPr preferRelativeResize="0"/>
          <p:nvPr/>
        </p:nvPicPr>
        <p:blipFill rotWithShape="1">
          <a:blip r:embed="rId4">
            <a:alphaModFix/>
          </a:blip>
          <a:srcRect l="11454" t="38199" r="12502" b="2969"/>
          <a:stretch/>
        </p:blipFill>
        <p:spPr>
          <a:xfrm>
            <a:off x="4255642" y="3717884"/>
            <a:ext cx="7314426" cy="3058595"/>
          </a:xfrm>
          <a:prstGeom prst="rect">
            <a:avLst/>
          </a:prstGeom>
          <a:noFill/>
          <a:ln>
            <a:noFill/>
          </a:ln>
        </p:spPr>
      </p:pic>
      <p:sp>
        <p:nvSpPr>
          <p:cNvPr id="10" name="Google Shape;224;p6">
            <a:extLst>
              <a:ext uri="{FF2B5EF4-FFF2-40B4-BE49-F238E27FC236}">
                <a16:creationId xmlns:a16="http://schemas.microsoft.com/office/drawing/2014/main" id="{445B9BD4-E390-240C-5BE5-5E531D361B95}"/>
              </a:ext>
            </a:extLst>
          </p:cNvPr>
          <p:cNvSpPr/>
          <p:nvPr/>
        </p:nvSpPr>
        <p:spPr>
          <a:xfrm>
            <a:off x="1232153" y="1857909"/>
            <a:ext cx="3922125" cy="630922"/>
          </a:xfrm>
          <a:prstGeom prst="homePlate">
            <a:avLst>
              <a:gd name="adj" fmla="val 50000"/>
            </a:avLst>
          </a:prstGeom>
          <a:solidFill>
            <a:srgbClr val="FDE9D8"/>
          </a:solidFill>
          <a:ln w="254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vi-VN" sz="2400" b="1" kern="0">
                <a:solidFill>
                  <a:srgbClr val="000000"/>
                </a:solidFill>
                <a:latin typeface="UTM Avo" panose="02040603050506020204" pitchFamily="18"/>
                <a:ea typeface="Calibri"/>
                <a:cs typeface="Calibri"/>
                <a:sym typeface="Calibri"/>
              </a:rPr>
              <a:t>Thảo luận nhóm đôi</a:t>
            </a:r>
            <a:endParaRPr sz="500" kern="0">
              <a:solidFill>
                <a:srgbClr val="000000"/>
              </a:solidFill>
              <a:latin typeface="UTM Avo" panose="02040603050506020204" pitchFamily="18"/>
              <a:cs typeface="Arial"/>
              <a:sym typeface="Arial"/>
            </a:endParaRPr>
          </a:p>
        </p:txBody>
      </p:sp>
      <p:pic>
        <p:nvPicPr>
          <p:cNvPr id="11" name="Google Shape;225;p6">
            <a:extLst>
              <a:ext uri="{FF2B5EF4-FFF2-40B4-BE49-F238E27FC236}">
                <a16:creationId xmlns:a16="http://schemas.microsoft.com/office/drawing/2014/main" id="{37DF5AE2-9AC5-604E-A574-5B40BE7804E2}"/>
              </a:ext>
            </a:extLst>
          </p:cNvPr>
          <p:cNvPicPr preferRelativeResize="0"/>
          <p:nvPr/>
        </p:nvPicPr>
        <p:blipFill rotWithShape="1">
          <a:blip r:embed="rId5">
            <a:alphaModFix/>
          </a:blip>
          <a:srcRect/>
          <a:stretch/>
        </p:blipFill>
        <p:spPr>
          <a:xfrm>
            <a:off x="102394" y="3783748"/>
            <a:ext cx="3413145" cy="3074252"/>
          </a:xfrm>
          <a:prstGeom prst="rect">
            <a:avLst/>
          </a:prstGeom>
          <a:noFill/>
          <a:ln>
            <a:noFill/>
          </a:ln>
        </p:spPr>
      </p:pic>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225;p6">
            <a:extLst>
              <a:ext uri="{FF2B5EF4-FFF2-40B4-BE49-F238E27FC236}">
                <a16:creationId xmlns:a16="http://schemas.microsoft.com/office/drawing/2014/main" id="{4205C9FD-7011-DCC1-57EB-8EBE2A609D59}"/>
              </a:ext>
            </a:extLst>
          </p:cNvPr>
          <p:cNvPicPr preferRelativeResize="0"/>
          <p:nvPr/>
        </p:nvPicPr>
        <p:blipFill rotWithShape="1">
          <a:blip r:embed="rId3">
            <a:alphaModFix/>
          </a:blip>
          <a:srcRect/>
          <a:stretch/>
        </p:blipFill>
        <p:spPr>
          <a:xfrm>
            <a:off x="6756451" y="1962150"/>
            <a:ext cx="5435549" cy="4895850"/>
          </a:xfrm>
          <a:prstGeom prst="rect">
            <a:avLst/>
          </a:prstGeom>
          <a:noFill/>
          <a:ln>
            <a:noFill/>
          </a:ln>
        </p:spPr>
      </p:pic>
      <p:grpSp>
        <p:nvGrpSpPr>
          <p:cNvPr id="6" name="Google Shape;226;p6">
            <a:extLst>
              <a:ext uri="{FF2B5EF4-FFF2-40B4-BE49-F238E27FC236}">
                <a16:creationId xmlns:a16="http://schemas.microsoft.com/office/drawing/2014/main" id="{4B1DF05F-9876-267A-AE61-0E0B848DC43A}"/>
              </a:ext>
            </a:extLst>
          </p:cNvPr>
          <p:cNvGrpSpPr/>
          <p:nvPr/>
        </p:nvGrpSpPr>
        <p:grpSpPr>
          <a:xfrm>
            <a:off x="410016" y="1998069"/>
            <a:ext cx="6346435" cy="2861861"/>
            <a:chOff x="7339474" y="4708739"/>
            <a:chExt cx="9519652" cy="4292791"/>
          </a:xfrm>
        </p:grpSpPr>
        <p:sp>
          <p:nvSpPr>
            <p:cNvPr id="7" name="Google Shape;227;p6">
              <a:extLst>
                <a:ext uri="{FF2B5EF4-FFF2-40B4-BE49-F238E27FC236}">
                  <a16:creationId xmlns:a16="http://schemas.microsoft.com/office/drawing/2014/main" id="{D746AA5B-87F1-6BCA-D5D9-555E896D2BC0}"/>
                </a:ext>
              </a:extLst>
            </p:cNvPr>
            <p:cNvSpPr/>
            <p:nvPr/>
          </p:nvSpPr>
          <p:spPr>
            <a:xfrm>
              <a:off x="7339474" y="6210300"/>
              <a:ext cx="8795556" cy="2791230"/>
            </a:xfrm>
            <a:prstGeom prst="roundRect">
              <a:avLst>
                <a:gd name="adj" fmla="val 16667"/>
              </a:avLst>
            </a:prstGeom>
            <a:solidFill>
              <a:srgbClr val="FFFFFF"/>
            </a:solidFill>
            <a:ln w="28575" cap="flat" cmpd="sng">
              <a:solidFill>
                <a:srgbClr val="00B0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Trong bảng trên, dấu gạch ngang được dùng để đánh dấu các ý trong một đoạn liệt kê.</a:t>
              </a:r>
              <a:endParaRPr kumimoji="0" sz="2400" b="0" i="0" u="none" strike="noStrike" kern="0" cap="none" spc="0" normalizeH="0" baseline="0" noProof="0" dirty="0">
                <a:ln>
                  <a:noFill/>
                </a:ln>
                <a:solidFill>
                  <a:srgbClr val="FFFFFF"/>
                </a:solidFill>
                <a:effectLst/>
                <a:uLnTx/>
                <a:uFillTx/>
                <a:latin typeface="UTM Avo" panose="02040603050506020204" pitchFamily="18"/>
                <a:ea typeface="Calibri"/>
                <a:cs typeface="Calibri"/>
                <a:sym typeface="Calibri"/>
              </a:endParaRPr>
            </a:p>
          </p:txBody>
        </p:sp>
        <p:pic>
          <p:nvPicPr>
            <p:cNvPr id="8" name="Google Shape;228;p6">
              <a:extLst>
                <a:ext uri="{FF2B5EF4-FFF2-40B4-BE49-F238E27FC236}">
                  <a16:creationId xmlns:a16="http://schemas.microsoft.com/office/drawing/2014/main" id="{BB4DF92C-2D16-65DB-5D43-8CE01ABC0F10}"/>
                </a:ext>
              </a:extLst>
            </p:cNvPr>
            <p:cNvPicPr preferRelativeResize="0"/>
            <p:nvPr/>
          </p:nvPicPr>
          <p:blipFill rotWithShape="1">
            <a:blip r:embed="rId4">
              <a:alphaModFix/>
            </a:blip>
            <a:srcRect/>
            <a:stretch/>
          </p:blipFill>
          <p:spPr>
            <a:xfrm>
              <a:off x="15044647" y="4708739"/>
              <a:ext cx="1814479" cy="1814479"/>
            </a:xfrm>
            <a:prstGeom prst="rect">
              <a:avLst/>
            </a:prstGeom>
            <a:noFill/>
            <a:ln>
              <a:noFill/>
            </a:ln>
          </p:spPr>
        </p:pic>
      </p:gr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oogle Shape;255;p8">
            <a:extLst>
              <a:ext uri="{FF2B5EF4-FFF2-40B4-BE49-F238E27FC236}">
                <a16:creationId xmlns:a16="http://schemas.microsoft.com/office/drawing/2014/main" id="{7265FF02-8645-146F-C8E6-9CDD16977E09}"/>
              </a:ext>
            </a:extLst>
          </p:cNvPr>
          <p:cNvGrpSpPr/>
          <p:nvPr/>
        </p:nvGrpSpPr>
        <p:grpSpPr>
          <a:xfrm>
            <a:off x="1539053" y="1909939"/>
            <a:ext cx="9113893" cy="2197081"/>
            <a:chOff x="2232386" y="898158"/>
            <a:chExt cx="13670840" cy="3295621"/>
          </a:xfrm>
        </p:grpSpPr>
        <p:sp>
          <p:nvSpPr>
            <p:cNvPr id="13" name="Google Shape;256;p8">
              <a:extLst>
                <a:ext uri="{FF2B5EF4-FFF2-40B4-BE49-F238E27FC236}">
                  <a16:creationId xmlns:a16="http://schemas.microsoft.com/office/drawing/2014/main" id="{6BE8E625-1403-90E8-288A-06AFF10C7409}"/>
                </a:ext>
              </a:extLst>
            </p:cNvPr>
            <p:cNvSpPr/>
            <p:nvPr/>
          </p:nvSpPr>
          <p:spPr>
            <a:xfrm>
              <a:off x="5676899" y="1057596"/>
              <a:ext cx="10226327" cy="2175007"/>
            </a:xfrm>
            <a:custGeom>
              <a:avLst/>
              <a:gdLst/>
              <a:ahLst/>
              <a:cxnLst/>
              <a:rect l="l" t="t" r="r" b="b"/>
              <a:pathLst>
                <a:path w="10226327" h="2175007" extrusionOk="0">
                  <a:moveTo>
                    <a:pt x="0" y="0"/>
                  </a:moveTo>
                  <a:cubicBezTo>
                    <a:pt x="96609" y="-11621"/>
                    <a:pt x="210681" y="15812"/>
                    <a:pt x="374965" y="0"/>
                  </a:cubicBezTo>
                  <a:cubicBezTo>
                    <a:pt x="539250" y="-15812"/>
                    <a:pt x="670149" y="-5741"/>
                    <a:pt x="954457" y="0"/>
                  </a:cubicBezTo>
                  <a:cubicBezTo>
                    <a:pt x="1238765" y="5741"/>
                    <a:pt x="1224068" y="8284"/>
                    <a:pt x="1431686" y="0"/>
                  </a:cubicBezTo>
                  <a:cubicBezTo>
                    <a:pt x="1639304" y="-8284"/>
                    <a:pt x="2132965" y="21278"/>
                    <a:pt x="2317967" y="0"/>
                  </a:cubicBezTo>
                  <a:cubicBezTo>
                    <a:pt x="2502969" y="-21278"/>
                    <a:pt x="2620772" y="-7723"/>
                    <a:pt x="2795196" y="0"/>
                  </a:cubicBezTo>
                  <a:cubicBezTo>
                    <a:pt x="2969620" y="7723"/>
                    <a:pt x="2992850" y="7073"/>
                    <a:pt x="3170161" y="0"/>
                  </a:cubicBezTo>
                  <a:cubicBezTo>
                    <a:pt x="3347473" y="-7073"/>
                    <a:pt x="3460411" y="-7516"/>
                    <a:pt x="3545127" y="0"/>
                  </a:cubicBezTo>
                  <a:cubicBezTo>
                    <a:pt x="3629843" y="7516"/>
                    <a:pt x="3926234" y="12697"/>
                    <a:pt x="4022355" y="0"/>
                  </a:cubicBezTo>
                  <a:cubicBezTo>
                    <a:pt x="4118476" y="-12697"/>
                    <a:pt x="4445210" y="5267"/>
                    <a:pt x="4601847" y="0"/>
                  </a:cubicBezTo>
                  <a:cubicBezTo>
                    <a:pt x="4758484" y="-5267"/>
                    <a:pt x="5198442" y="-22230"/>
                    <a:pt x="5488129" y="0"/>
                  </a:cubicBezTo>
                  <a:cubicBezTo>
                    <a:pt x="5777816" y="22230"/>
                    <a:pt x="5781720" y="-13307"/>
                    <a:pt x="5965357" y="0"/>
                  </a:cubicBezTo>
                  <a:cubicBezTo>
                    <a:pt x="6148994" y="13307"/>
                    <a:pt x="6669460" y="-37852"/>
                    <a:pt x="6851639" y="0"/>
                  </a:cubicBezTo>
                  <a:cubicBezTo>
                    <a:pt x="7033818" y="37852"/>
                    <a:pt x="7047402" y="2028"/>
                    <a:pt x="7226604" y="0"/>
                  </a:cubicBezTo>
                  <a:cubicBezTo>
                    <a:pt x="7405807" y="-2028"/>
                    <a:pt x="7502385" y="5744"/>
                    <a:pt x="7703833" y="0"/>
                  </a:cubicBezTo>
                  <a:cubicBezTo>
                    <a:pt x="7905281" y="-5744"/>
                    <a:pt x="8205412" y="1410"/>
                    <a:pt x="8385588" y="0"/>
                  </a:cubicBezTo>
                  <a:cubicBezTo>
                    <a:pt x="8565764" y="-1410"/>
                    <a:pt x="8764770" y="-3822"/>
                    <a:pt x="8965080" y="0"/>
                  </a:cubicBezTo>
                  <a:cubicBezTo>
                    <a:pt x="9165390" y="3822"/>
                    <a:pt x="9411070" y="-8903"/>
                    <a:pt x="9646835" y="0"/>
                  </a:cubicBezTo>
                  <a:cubicBezTo>
                    <a:pt x="9882600" y="8903"/>
                    <a:pt x="10010588" y="-20409"/>
                    <a:pt x="10226327" y="0"/>
                  </a:cubicBezTo>
                  <a:cubicBezTo>
                    <a:pt x="10216393" y="189420"/>
                    <a:pt x="10207629" y="318459"/>
                    <a:pt x="10226327" y="565502"/>
                  </a:cubicBezTo>
                  <a:cubicBezTo>
                    <a:pt x="10245025" y="812545"/>
                    <a:pt x="10216963" y="868841"/>
                    <a:pt x="10226327" y="1152754"/>
                  </a:cubicBezTo>
                  <a:cubicBezTo>
                    <a:pt x="10235691" y="1436667"/>
                    <a:pt x="10216534" y="1439823"/>
                    <a:pt x="10226327" y="1674755"/>
                  </a:cubicBezTo>
                  <a:cubicBezTo>
                    <a:pt x="10236120" y="1909687"/>
                    <a:pt x="10229684" y="1957289"/>
                    <a:pt x="10226327" y="2175007"/>
                  </a:cubicBezTo>
                  <a:cubicBezTo>
                    <a:pt x="9787109" y="2189065"/>
                    <a:pt x="9715744" y="2200266"/>
                    <a:pt x="9340045" y="2175007"/>
                  </a:cubicBezTo>
                  <a:cubicBezTo>
                    <a:pt x="8964346" y="2149748"/>
                    <a:pt x="8827664" y="2145627"/>
                    <a:pt x="8658290" y="2175007"/>
                  </a:cubicBezTo>
                  <a:cubicBezTo>
                    <a:pt x="8488916" y="2204387"/>
                    <a:pt x="8262455" y="2200468"/>
                    <a:pt x="7874272" y="2175007"/>
                  </a:cubicBezTo>
                  <a:cubicBezTo>
                    <a:pt x="7486089" y="2149546"/>
                    <a:pt x="7478598" y="2161335"/>
                    <a:pt x="7192517" y="2175007"/>
                  </a:cubicBezTo>
                  <a:cubicBezTo>
                    <a:pt x="6906437" y="2188679"/>
                    <a:pt x="6782999" y="2150013"/>
                    <a:pt x="6613025" y="2175007"/>
                  </a:cubicBezTo>
                  <a:cubicBezTo>
                    <a:pt x="6443051" y="2200001"/>
                    <a:pt x="6391029" y="2175238"/>
                    <a:pt x="6238059" y="2175007"/>
                  </a:cubicBezTo>
                  <a:cubicBezTo>
                    <a:pt x="6085089" y="2174776"/>
                    <a:pt x="5782644" y="2176122"/>
                    <a:pt x="5658568" y="2175007"/>
                  </a:cubicBezTo>
                  <a:cubicBezTo>
                    <a:pt x="5534492" y="2173892"/>
                    <a:pt x="4986139" y="2146544"/>
                    <a:pt x="4772286" y="2175007"/>
                  </a:cubicBezTo>
                  <a:cubicBezTo>
                    <a:pt x="4558433" y="2203470"/>
                    <a:pt x="4144010" y="2168278"/>
                    <a:pt x="3886004" y="2175007"/>
                  </a:cubicBezTo>
                  <a:cubicBezTo>
                    <a:pt x="3627998" y="2181736"/>
                    <a:pt x="3486897" y="2194258"/>
                    <a:pt x="3204249" y="2175007"/>
                  </a:cubicBezTo>
                  <a:cubicBezTo>
                    <a:pt x="2921601" y="2155756"/>
                    <a:pt x="2607941" y="2179342"/>
                    <a:pt x="2317967" y="2175007"/>
                  </a:cubicBezTo>
                  <a:cubicBezTo>
                    <a:pt x="2027993" y="2170672"/>
                    <a:pt x="1944463" y="2185867"/>
                    <a:pt x="1636212" y="2175007"/>
                  </a:cubicBezTo>
                  <a:cubicBezTo>
                    <a:pt x="1327961" y="2164147"/>
                    <a:pt x="1382434" y="2186981"/>
                    <a:pt x="1261247" y="2175007"/>
                  </a:cubicBezTo>
                  <a:cubicBezTo>
                    <a:pt x="1140061" y="2163033"/>
                    <a:pt x="470127" y="2187352"/>
                    <a:pt x="0" y="2175007"/>
                  </a:cubicBezTo>
                  <a:cubicBezTo>
                    <a:pt x="-7842" y="2003857"/>
                    <a:pt x="-11898" y="1853945"/>
                    <a:pt x="0" y="1631255"/>
                  </a:cubicBezTo>
                  <a:cubicBezTo>
                    <a:pt x="11898" y="1408565"/>
                    <a:pt x="-14810" y="1184765"/>
                    <a:pt x="0" y="1044003"/>
                  </a:cubicBezTo>
                  <a:cubicBezTo>
                    <a:pt x="14810" y="903241"/>
                    <a:pt x="-16568" y="680463"/>
                    <a:pt x="0" y="522002"/>
                  </a:cubicBezTo>
                  <a:cubicBezTo>
                    <a:pt x="16568" y="363541"/>
                    <a:pt x="172" y="114404"/>
                    <a:pt x="0" y="0"/>
                  </a:cubicBezTo>
                  <a:close/>
                </a:path>
              </a:pathLst>
            </a:custGeom>
            <a:noFill/>
            <a:ln w="28575" cap="flat" cmpd="sng">
              <a:solidFill>
                <a:srgbClr val="E36C0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a:solidFill>
                    <a:srgbClr val="000000"/>
                  </a:solidFill>
                  <a:latin typeface="UTM Avo" panose="02040603050506020204" pitchFamily="18"/>
                  <a:ea typeface="Calibri"/>
                  <a:cs typeface="Calibri"/>
                  <a:sym typeface="Calibri"/>
                </a:rPr>
                <a:t>Dựa vào hoạt động 1, em hãy rút ra bài học về dấu gạch ngang?</a:t>
              </a:r>
              <a:endParaRPr sz="2400" kern="0">
                <a:solidFill>
                  <a:srgbClr val="000000"/>
                </a:solidFill>
                <a:latin typeface="UTM Avo" panose="02040603050506020204" pitchFamily="18"/>
                <a:ea typeface="Calibri"/>
                <a:cs typeface="Calibri"/>
                <a:sym typeface="Calibri"/>
              </a:endParaRPr>
            </a:p>
          </p:txBody>
        </p:sp>
        <p:pic>
          <p:nvPicPr>
            <p:cNvPr id="14" name="Google Shape;257;p8">
              <a:extLst>
                <a:ext uri="{FF2B5EF4-FFF2-40B4-BE49-F238E27FC236}">
                  <a16:creationId xmlns:a16="http://schemas.microsoft.com/office/drawing/2014/main" id="{F13430EC-D59B-C885-B92F-92C23D74F465}"/>
                </a:ext>
              </a:extLst>
            </p:cNvPr>
            <p:cNvPicPr preferRelativeResize="0"/>
            <p:nvPr/>
          </p:nvPicPr>
          <p:blipFill rotWithShape="1">
            <a:blip r:embed="rId3">
              <a:alphaModFix/>
            </a:blip>
            <a:srcRect/>
            <a:stretch/>
          </p:blipFill>
          <p:spPr>
            <a:xfrm>
              <a:off x="2232386" y="898158"/>
              <a:ext cx="3562834" cy="3295621"/>
            </a:xfrm>
            <a:prstGeom prst="rect">
              <a:avLst/>
            </a:prstGeom>
            <a:noFill/>
            <a:ln>
              <a:noFill/>
            </a:ln>
          </p:spPr>
        </p:pic>
      </p:grpSp>
      <p:pic>
        <p:nvPicPr>
          <p:cNvPr id="15" name="Google Shape;258;p8">
            <a:extLst>
              <a:ext uri="{FF2B5EF4-FFF2-40B4-BE49-F238E27FC236}">
                <a16:creationId xmlns:a16="http://schemas.microsoft.com/office/drawing/2014/main" id="{F34353A2-E264-6ABC-7C2A-8FE3E6FAD0CD}"/>
              </a:ext>
            </a:extLst>
          </p:cNvPr>
          <p:cNvPicPr preferRelativeResize="0"/>
          <p:nvPr/>
        </p:nvPicPr>
        <p:blipFill rotWithShape="1">
          <a:blip r:embed="rId4">
            <a:alphaModFix/>
          </a:blip>
          <a:srcRect/>
          <a:stretch/>
        </p:blipFill>
        <p:spPr>
          <a:xfrm rot="4491688" flipH="1">
            <a:off x="9693016" y="3919867"/>
            <a:ext cx="1800723" cy="1124688"/>
          </a:xfrm>
          <a:prstGeom prst="rect">
            <a:avLst/>
          </a:prstGeom>
          <a:noFill/>
          <a:ln>
            <a:noFill/>
          </a:ln>
        </p:spPr>
      </p:pic>
      <p:sp>
        <p:nvSpPr>
          <p:cNvPr id="16" name="Google Shape;259;p8">
            <a:extLst>
              <a:ext uri="{FF2B5EF4-FFF2-40B4-BE49-F238E27FC236}">
                <a16:creationId xmlns:a16="http://schemas.microsoft.com/office/drawing/2014/main" id="{74D88593-4D0D-E2EA-78B6-047400400B4A}"/>
              </a:ext>
            </a:extLst>
          </p:cNvPr>
          <p:cNvSpPr/>
          <p:nvPr/>
        </p:nvSpPr>
        <p:spPr>
          <a:xfrm>
            <a:off x="3084670" y="4937292"/>
            <a:ext cx="6908343" cy="1375532"/>
          </a:xfrm>
          <a:prstGeom prst="roundRect">
            <a:avLst>
              <a:gd name="adj" fmla="val 16667"/>
            </a:avLst>
          </a:prstGeom>
          <a:solidFill>
            <a:srgbClr val="FFFFFF"/>
          </a:solidFill>
          <a:ln w="38100" cap="flat" cmpd="sng">
            <a:solidFill>
              <a:srgbClr val="92D0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1"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Dấu gạch ngang được dùng để đánh dấu các ý trong một đoạn liệt kê.</a:t>
            </a:r>
            <a:endParaRPr kumimoji="0"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4756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309;p10">
            <a:extLst>
              <a:ext uri="{FF2B5EF4-FFF2-40B4-BE49-F238E27FC236}">
                <a16:creationId xmlns:a16="http://schemas.microsoft.com/office/drawing/2014/main" id="{562C5778-2D12-85B6-A677-FEBA5FD28406}"/>
              </a:ext>
            </a:extLst>
          </p:cNvPr>
          <p:cNvSpPr/>
          <p:nvPr/>
        </p:nvSpPr>
        <p:spPr>
          <a:xfrm>
            <a:off x="615581" y="1846998"/>
            <a:ext cx="10960838" cy="1169366"/>
          </a:xfrm>
          <a:prstGeom prst="homePlate">
            <a:avLst>
              <a:gd name="adj" fmla="val 50000"/>
            </a:avLst>
          </a:prstGeom>
          <a:noFill/>
          <a:ln w="25400" cap="flat" cmpd="sng">
            <a:solidFill>
              <a:srgbClr val="FF0000"/>
            </a:solidFill>
            <a:prstDash val="dash"/>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b="1" kern="0">
                <a:solidFill>
                  <a:srgbClr val="000000"/>
                </a:solidFill>
                <a:latin typeface="UTM Avo" panose="02040603050506020204" pitchFamily="18"/>
                <a:ea typeface="Calibri"/>
                <a:cs typeface="Calibri"/>
                <a:sym typeface="Calibri"/>
              </a:rPr>
              <a:t>Bài tập 1: </a:t>
            </a:r>
            <a:r>
              <a:rPr lang="vi-VN" sz="2400" kern="0">
                <a:solidFill>
                  <a:srgbClr val="000000"/>
                </a:solidFill>
                <a:latin typeface="UTM Avo" panose="02040603050506020204" pitchFamily="18"/>
                <a:ea typeface="Calibri"/>
                <a:cs typeface="Calibri"/>
                <a:sym typeface="Calibri"/>
              </a:rPr>
              <a:t>Viết lại đoạn văn sau bằng cách sử dụng dấu gạch ngang để đánh dấu các ý được liệt kê</a:t>
            </a:r>
            <a:endParaRPr sz="500" kern="0">
              <a:solidFill>
                <a:srgbClr val="000000"/>
              </a:solidFill>
              <a:latin typeface="UTM Avo" panose="02040603050506020204" pitchFamily="18"/>
              <a:cs typeface="Arial"/>
              <a:sym typeface="Arial"/>
            </a:endParaRPr>
          </a:p>
        </p:txBody>
      </p:sp>
      <p:sp>
        <p:nvSpPr>
          <p:cNvPr id="5" name="Google Shape;310;p10">
            <a:extLst>
              <a:ext uri="{FF2B5EF4-FFF2-40B4-BE49-F238E27FC236}">
                <a16:creationId xmlns:a16="http://schemas.microsoft.com/office/drawing/2014/main" id="{FBA1944B-7674-6CDA-BD88-5BCFE605874D}"/>
              </a:ext>
            </a:extLst>
          </p:cNvPr>
          <p:cNvSpPr txBox="1"/>
          <p:nvPr/>
        </p:nvSpPr>
        <p:spPr>
          <a:xfrm>
            <a:off x="1561600" y="3429000"/>
            <a:ext cx="9068800" cy="2831518"/>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ea typeface="Calibri"/>
                <a:cs typeface="Calibri"/>
                <a:sym typeface="Calibri"/>
              </a:rPr>
              <a:t>Trẻ em có bổn phận sau đây: yêu quý, kính trọng, hiếu thảo với ông bà, cha mẹ, kính trọng thầy giáo, cô giáo, lễ phép với người lớn, thương yêu em nhỏ, đoàn kết với bạn bè, giúp đỡ người già yếu, người khuyết tật, tàn tật, người gặp hoàn cảnh khó khăn.</a:t>
            </a:r>
            <a:endParaRPr sz="500"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445</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 Light</vt:lpstr>
      <vt:lpstr>UTM Avo</vt:lpstr>
      <vt:lpstr>Calibri</vt:lpstr>
      <vt:lpstr>Office Theme</vt:lpstr>
      <vt:lpstr>2_Office Theme</vt:lpstr>
      <vt:lpstr>1_Office Theme</vt:lpstr>
      <vt:lpstr>Tuần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30</cp:revision>
  <dcterms:created xsi:type="dcterms:W3CDTF">2023-10-19T01:39:18Z</dcterms:created>
  <dcterms:modified xsi:type="dcterms:W3CDTF">2024-01-24T01:46:59Z</dcterms:modified>
</cp:coreProperties>
</file>