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5"/>
  </p:notesMasterIdLst>
  <p:sldIdLst>
    <p:sldId id="11088447" r:id="rId5"/>
    <p:sldId id="257" r:id="rId6"/>
    <p:sldId id="263" r:id="rId7"/>
    <p:sldId id="267" r:id="rId8"/>
    <p:sldId id="268" r:id="rId9"/>
    <p:sldId id="277" r:id="rId10"/>
    <p:sldId id="278" r:id="rId11"/>
    <p:sldId id="279" r:id="rId12"/>
    <p:sldId id="259" r:id="rId13"/>
    <p:sldId id="283" r:id="rId14"/>
    <p:sldId id="287" r:id="rId15"/>
    <p:sldId id="288" r:id="rId16"/>
    <p:sldId id="289" r:id="rId17"/>
    <p:sldId id="261" r:id="rId18"/>
    <p:sldId id="290" r:id="rId19"/>
    <p:sldId id="258" r:id="rId20"/>
    <p:sldId id="291" r:id="rId21"/>
    <p:sldId id="292" r:id="rId22"/>
    <p:sldId id="260" r:id="rId23"/>
    <p:sldId id="262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86" autoAdjust="0"/>
    <p:restoredTop sz="94628"/>
  </p:normalViewPr>
  <p:slideViewPr>
    <p:cSldViewPr snapToGrid="0">
      <p:cViewPr varScale="1">
        <p:scale>
          <a:sx n="72" d="100"/>
          <a:sy n="72" d="100"/>
        </p:scale>
        <p:origin x="69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098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7541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vi-VN" dirty="0"/>
              <a:t>&gt;&gt;&gt; chọn vào </a:t>
            </a:r>
            <a:r>
              <a:rPr lang="en-US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KHÁM PHÁ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934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688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9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16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591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702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47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922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3692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528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047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754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25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233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483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7876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58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2130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7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2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93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23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75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0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06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38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34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950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3870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0333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7110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1128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229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7147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1568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666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8218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672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B918CF0-0906-4881-9417-85A4666C3D3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EBF48A3D-3476-43B3-B26A-F1815D6E67F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089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BCAC635-45CF-4882-B741-E4295E77DBB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9E3754-3C4A-4B95-8519-CF7EEE74CE1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09-05-2025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04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gi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46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2.jpg"/><Relationship Id="rId7" Type="http://schemas.openxmlformats.org/officeDocument/2006/relationships/slide" Target="slide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8.png"/><Relationship Id="rId10" Type="http://schemas.openxmlformats.org/officeDocument/2006/relationships/image" Target="../media/image46.jpeg"/><Relationship Id="rId4" Type="http://schemas.openxmlformats.org/officeDocument/2006/relationships/image" Target="../media/image47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6.jpeg"/><Relationship Id="rId4" Type="http://schemas.openxmlformats.org/officeDocument/2006/relationships/audio" Target="../media/audio4.wav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image" Target="../media/image52.jpg"/><Relationship Id="rId10" Type="http://schemas.openxmlformats.org/officeDocument/2006/relationships/image" Target="../media/image46.jpeg"/><Relationship Id="rId4" Type="http://schemas.openxmlformats.org/officeDocument/2006/relationships/audio" Target="../media/audio4.wav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0.png"/><Relationship Id="rId11" Type="http://schemas.openxmlformats.org/officeDocument/2006/relationships/image" Target="../media/image51.png"/><Relationship Id="rId5" Type="http://schemas.openxmlformats.org/officeDocument/2006/relationships/image" Target="../media/image53.jpg"/><Relationship Id="rId10" Type="http://schemas.openxmlformats.org/officeDocument/2006/relationships/image" Target="../media/image46.jpeg"/><Relationship Id="rId4" Type="http://schemas.openxmlformats.org/officeDocument/2006/relationships/audio" Target="../media/audio4.wav"/><Relationship Id="rId9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28.xml"/><Relationship Id="rId21" Type="http://schemas.openxmlformats.org/officeDocument/2006/relationships/slide" Target="slide9.xml"/><Relationship Id="rId7" Type="http://schemas.openxmlformats.org/officeDocument/2006/relationships/image" Target="../media/image10.jpg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9.jpe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10" Type="http://schemas.openxmlformats.org/officeDocument/2006/relationships/slide" Target="slide6.xml"/><Relationship Id="rId19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Relationship Id="rId14" Type="http://schemas.microsoft.com/office/2007/relationships/hdphoto" Target="../media/hdphoto1.wdp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4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jpeg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4.xml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17" Type="http://schemas.openxmlformats.org/officeDocument/2006/relationships/image" Target="../media/image9.jpeg"/><Relationship Id="rId2" Type="http://schemas.openxmlformats.org/officeDocument/2006/relationships/audio" Target="../media/media5.mp3"/><Relationship Id="rId16" Type="http://schemas.openxmlformats.org/officeDocument/2006/relationships/image" Target="../media/image15.png"/><Relationship Id="rId1" Type="http://schemas.microsoft.com/office/2007/relationships/media" Target="../media/media5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media6.mp3"/><Relationship Id="rId9" Type="http://schemas.openxmlformats.org/officeDocument/2006/relationships/image" Target="../media/image2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4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jpeg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slide" Target="slide4.xml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jpeg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61" y="0"/>
            <a:ext cx="12192000" cy="6858000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Luyện đọc từ khó"/>
          <p:cNvSpPr txBox="1"/>
          <p:nvPr/>
        </p:nvSpPr>
        <p:spPr>
          <a:xfrm>
            <a:off x="1420367" y="252337"/>
            <a:ext cx="9433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Thứ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ngày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  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tháng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5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năm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2025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29" name="Luyện đọc từ khó"/>
          <p:cNvSpPr txBox="1"/>
          <p:nvPr/>
        </p:nvSpPr>
        <p:spPr>
          <a:xfrm>
            <a:off x="2946287" y="939643"/>
            <a:ext cx="5745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iCiel Cucho" pitchFamily="50" charset="0"/>
              </a:rPr>
              <a:t> Tự nhiên và xã hĖ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  <p:sp>
        <p:nvSpPr>
          <p:cNvPr id="32" name="Luyện đọc từ khó"/>
          <p:cNvSpPr txBox="1"/>
          <p:nvPr/>
        </p:nvSpPr>
        <p:spPr>
          <a:xfrm>
            <a:off x="475957" y="1791219"/>
            <a:ext cx="11240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Bài 20: Một số hiện tượng thiên tai ( tiết 2)</a:t>
            </a:r>
            <a:r>
              <a:rPr lang="vi-VN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itchFamily="34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7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AE135C-5B23-1790-B161-BBC425F1D578}"/>
              </a:ext>
            </a:extLst>
          </p:cNvPr>
          <p:cNvSpPr/>
          <p:nvPr/>
        </p:nvSpPr>
        <p:spPr>
          <a:xfrm>
            <a:off x="1070850" y="1446208"/>
            <a:ext cx="4428802" cy="53432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Rủi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tai.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Nunito Black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44104-07BB-7162-F847-768FD528CD73}"/>
              </a:ext>
            </a:extLst>
          </p:cNvPr>
          <p:cNvSpPr txBox="1"/>
          <p:nvPr/>
        </p:nvSpPr>
        <p:spPr>
          <a:xfrm>
            <a:off x="1070850" y="2044102"/>
            <a:ext cx="8737002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Tx/>
              <a:buFontTx/>
              <a:buNone/>
            </a:pP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Trao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rủi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ro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tai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000" kern="1200" dirty="0">
                <a:solidFill>
                  <a:srgbClr val="C00000"/>
                </a:solidFill>
                <a:latin typeface="Nunito Black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5C5FD-249A-2B7D-4482-6B3A61DB116B}"/>
              </a:ext>
            </a:extLst>
          </p:cNvPr>
          <p:cNvSpPr/>
          <p:nvPr/>
        </p:nvSpPr>
        <p:spPr>
          <a:xfrm>
            <a:off x="1045923" y="2107629"/>
            <a:ext cx="8839200" cy="490037"/>
          </a:xfrm>
          <a:prstGeom prst="rect">
            <a:avLst/>
          </a:prstGeom>
          <a:noFill/>
          <a:ln w="25400" cap="flat" cmpd="sng" algn="ctr">
            <a:solidFill>
              <a:srgbClr val="92D05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9D825A-0D62-7AB8-1CCF-0F59BE043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805890"/>
              </p:ext>
            </p:extLst>
          </p:nvPr>
        </p:nvGraphicFramePr>
        <p:xfrm>
          <a:off x="2054604" y="3665762"/>
          <a:ext cx="6713885" cy="2957266"/>
        </p:xfrm>
        <a:graphic>
          <a:graphicData uri="http://schemas.openxmlformats.org/drawingml/2006/table">
            <a:tbl>
              <a:tblPr firstRow="1" firstCol="1" bandRow="1"/>
              <a:tblGrid>
                <a:gridCol w="1478446">
                  <a:extLst>
                    <a:ext uri="{9D8B030D-6E8A-4147-A177-3AD203B41FA5}">
                      <a16:colId xmlns:a16="http://schemas.microsoft.com/office/drawing/2014/main" val="97802873"/>
                    </a:ext>
                  </a:extLst>
                </a:gridCol>
                <a:gridCol w="2463948">
                  <a:extLst>
                    <a:ext uri="{9D8B030D-6E8A-4147-A177-3AD203B41FA5}">
                      <a16:colId xmlns:a16="http://schemas.microsoft.com/office/drawing/2014/main" val="1539772670"/>
                    </a:ext>
                  </a:extLst>
                </a:gridCol>
                <a:gridCol w="1311445">
                  <a:extLst>
                    <a:ext uri="{9D8B030D-6E8A-4147-A177-3AD203B41FA5}">
                      <a16:colId xmlns:a16="http://schemas.microsoft.com/office/drawing/2014/main" val="3039265868"/>
                    </a:ext>
                  </a:extLst>
                </a:gridCol>
                <a:gridCol w="1460046">
                  <a:extLst>
                    <a:ext uri="{9D8B030D-6E8A-4147-A177-3AD203B41FA5}">
                      <a16:colId xmlns:a16="http://schemas.microsoft.com/office/drawing/2014/main" val="2080582875"/>
                    </a:ext>
                  </a:extLst>
                </a:gridCol>
              </a:tblGrid>
              <a:tr h="504512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</a:rPr>
                        <a:t>Hiện tượng thiên tai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676" marR="70676" marT="35338" marB="3533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</a:rPr>
                        <a:t>Một số rủi ro thiên tai về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676" marR="70676" marT="35338" marB="35338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743204"/>
                  </a:ext>
                </a:extLst>
              </a:tr>
              <a:tr h="8949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Sức khoẻ và tính mạng con người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Tài sản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Môi trường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775687"/>
                  </a:ext>
                </a:extLst>
              </a:tr>
              <a:tr h="113580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70C0"/>
                          </a:solidFill>
                          <a:effectLst/>
                        </a:rPr>
                        <a:t>Hạn hán</a:t>
                      </a:r>
                      <a:endParaRPr lang="en-US" sz="200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Thiếu nước sinh hoạt dẫn đến bệnh tật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286404"/>
                  </a:ext>
                </a:extLst>
              </a:tr>
              <a:tr h="4220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?</a:t>
                      </a:r>
                      <a:endParaRPr lang="en-US" sz="20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45406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01EF1BA-224F-C63B-ACEE-8F63151A3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04" y="2615922"/>
            <a:ext cx="7741280" cy="4242078"/>
          </a:xfrm>
          <a:prstGeom prst="rect">
            <a:avLst/>
          </a:prstGeom>
        </p:spPr>
      </p:pic>
      <p:grpSp>
        <p:nvGrpSpPr>
          <p:cNvPr id="33" name="Google Shape;2184;p73">
            <a:extLst>
              <a:ext uri="{FF2B5EF4-FFF2-40B4-BE49-F238E27FC236}">
                <a16:creationId xmlns:a16="http://schemas.microsoft.com/office/drawing/2014/main" id="{43A1D0C5-16B7-E3E0-9AB3-BE1091CC2184}"/>
              </a:ext>
            </a:extLst>
          </p:cNvPr>
          <p:cNvGrpSpPr/>
          <p:nvPr/>
        </p:nvGrpSpPr>
        <p:grpSpPr>
          <a:xfrm>
            <a:off x="8758115" y="611312"/>
            <a:ext cx="1064299" cy="1024400"/>
            <a:chOff x="-3118700" y="2365900"/>
            <a:chExt cx="741250" cy="792000"/>
          </a:xfrm>
        </p:grpSpPr>
        <p:sp>
          <p:nvSpPr>
            <p:cNvPr id="34" name="Google Shape;2185;p73">
              <a:extLst>
                <a:ext uri="{FF2B5EF4-FFF2-40B4-BE49-F238E27FC236}">
                  <a16:creationId xmlns:a16="http://schemas.microsoft.com/office/drawing/2014/main" id="{1201B3C6-5E60-DA91-CF6E-6FE18613D687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rgbClr val="C0504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5" name="Google Shape;2186;p73">
              <a:extLst>
                <a:ext uri="{FF2B5EF4-FFF2-40B4-BE49-F238E27FC236}">
                  <a16:creationId xmlns:a16="http://schemas.microsoft.com/office/drawing/2014/main" id="{CB813E3C-8D44-3C24-4C7C-5391E53A9109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6" name="Google Shape;2187;p73">
              <a:extLst>
                <a:ext uri="{FF2B5EF4-FFF2-40B4-BE49-F238E27FC236}">
                  <a16:creationId xmlns:a16="http://schemas.microsoft.com/office/drawing/2014/main" id="{17EF14A5-EE14-76A3-6F3F-930805322FE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Google Shape;2188;p73">
              <a:extLst>
                <a:ext uri="{FF2B5EF4-FFF2-40B4-BE49-F238E27FC236}">
                  <a16:creationId xmlns:a16="http://schemas.microsoft.com/office/drawing/2014/main" id="{94F6227F-D67A-216C-1DA0-D3AC2392334B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8" name="Google Shape;2189;p73">
              <a:extLst>
                <a:ext uri="{FF2B5EF4-FFF2-40B4-BE49-F238E27FC236}">
                  <a16:creationId xmlns:a16="http://schemas.microsoft.com/office/drawing/2014/main" id="{9CECBE94-3A7A-2CF8-7E57-8B42B446D52D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9" name="Google Shape;2190;p73">
              <a:extLst>
                <a:ext uri="{FF2B5EF4-FFF2-40B4-BE49-F238E27FC236}">
                  <a16:creationId xmlns:a16="http://schemas.microsoft.com/office/drawing/2014/main" id="{D1162C85-BBA5-24AF-6760-8206DC865591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0" name="Google Shape;2191;p73">
              <a:extLst>
                <a:ext uri="{FF2B5EF4-FFF2-40B4-BE49-F238E27FC236}">
                  <a16:creationId xmlns:a16="http://schemas.microsoft.com/office/drawing/2014/main" id="{08B5AF90-BE17-3C07-74CA-C0048DD50F56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1" name="Google Shape;2192;p73">
              <a:extLst>
                <a:ext uri="{FF2B5EF4-FFF2-40B4-BE49-F238E27FC236}">
                  <a16:creationId xmlns:a16="http://schemas.microsoft.com/office/drawing/2014/main" id="{E526E7E9-787C-CDE2-A94B-08BB6B86BEE9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4" name="Google Shape;2193;p73">
              <a:extLst>
                <a:ext uri="{FF2B5EF4-FFF2-40B4-BE49-F238E27FC236}">
                  <a16:creationId xmlns:a16="http://schemas.microsoft.com/office/drawing/2014/main" id="{9E6A6CAF-B581-BDFD-17EF-10386E8483D7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5" name="Google Shape;2194;p73">
              <a:extLst>
                <a:ext uri="{FF2B5EF4-FFF2-40B4-BE49-F238E27FC236}">
                  <a16:creationId xmlns:a16="http://schemas.microsoft.com/office/drawing/2014/main" id="{B98C9405-042C-382A-F74A-ACD79C1C5D30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1" name="Google Shape;2224;p73">
            <a:extLst>
              <a:ext uri="{FF2B5EF4-FFF2-40B4-BE49-F238E27FC236}">
                <a16:creationId xmlns:a16="http://schemas.microsoft.com/office/drawing/2014/main" id="{66FD0E9E-AE25-C6B2-B176-EF49AD8D7D16}"/>
              </a:ext>
            </a:extLst>
          </p:cNvPr>
          <p:cNvGrpSpPr/>
          <p:nvPr/>
        </p:nvGrpSpPr>
        <p:grpSpPr>
          <a:xfrm>
            <a:off x="10019392" y="1095599"/>
            <a:ext cx="1881744" cy="1315012"/>
            <a:chOff x="6876425" y="1268933"/>
            <a:chExt cx="1561487" cy="1065909"/>
          </a:xfrm>
        </p:grpSpPr>
        <p:grpSp>
          <p:nvGrpSpPr>
            <p:cNvPr id="52" name="Google Shape;2225;p73">
              <a:extLst>
                <a:ext uri="{FF2B5EF4-FFF2-40B4-BE49-F238E27FC236}">
                  <a16:creationId xmlns:a16="http://schemas.microsoft.com/office/drawing/2014/main" id="{70A87B4A-83F0-461B-0567-BA8AF43754B2}"/>
                </a:ext>
              </a:extLst>
            </p:cNvPr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63" name="Google Shape;2226;p73">
                <a:extLst>
                  <a:ext uri="{FF2B5EF4-FFF2-40B4-BE49-F238E27FC236}">
                    <a16:creationId xmlns:a16="http://schemas.microsoft.com/office/drawing/2014/main" id="{1D7BC8A1-64D2-F971-87AF-7A22C8004E17}"/>
                  </a:ext>
                </a:extLst>
              </p:cNvPr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4" name="Google Shape;2227;p73">
                <a:extLst>
                  <a:ext uri="{FF2B5EF4-FFF2-40B4-BE49-F238E27FC236}">
                    <a16:creationId xmlns:a16="http://schemas.microsoft.com/office/drawing/2014/main" id="{D4D6E997-877C-86A8-C981-3683C7369E59}"/>
                  </a:ext>
                </a:extLst>
              </p:cNvPr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5" name="Google Shape;2228;p73">
                <a:extLst>
                  <a:ext uri="{FF2B5EF4-FFF2-40B4-BE49-F238E27FC236}">
                    <a16:creationId xmlns:a16="http://schemas.microsoft.com/office/drawing/2014/main" id="{DDE78723-258E-F1C3-342E-9F1289D8BC87}"/>
                  </a:ext>
                </a:extLst>
              </p:cNvPr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6" name="Google Shape;2229;p73">
                <a:extLst>
                  <a:ext uri="{FF2B5EF4-FFF2-40B4-BE49-F238E27FC236}">
                    <a16:creationId xmlns:a16="http://schemas.microsoft.com/office/drawing/2014/main" id="{7A9E2E50-2FCA-4DBA-7E4B-F7DD8640E179}"/>
                  </a:ext>
                </a:extLst>
              </p:cNvPr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7" name="Google Shape;2230;p73">
                <a:extLst>
                  <a:ext uri="{FF2B5EF4-FFF2-40B4-BE49-F238E27FC236}">
                    <a16:creationId xmlns:a16="http://schemas.microsoft.com/office/drawing/2014/main" id="{36F19658-B5E1-D2C5-2483-F3A216698009}"/>
                  </a:ext>
                </a:extLst>
              </p:cNvPr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8" name="Google Shape;2231;p73">
                <a:extLst>
                  <a:ext uri="{FF2B5EF4-FFF2-40B4-BE49-F238E27FC236}">
                    <a16:creationId xmlns:a16="http://schemas.microsoft.com/office/drawing/2014/main" id="{88CE3DFA-9720-9244-5ED4-FA95E0803482}"/>
                  </a:ext>
                </a:extLst>
              </p:cNvPr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oogle Shape;2232;p73">
              <a:extLst>
                <a:ext uri="{FF2B5EF4-FFF2-40B4-BE49-F238E27FC236}">
                  <a16:creationId xmlns:a16="http://schemas.microsoft.com/office/drawing/2014/main" id="{1CCF5248-CD97-3B1A-6567-6EEC2632C73B}"/>
                </a:ext>
              </a:extLst>
            </p:cNvPr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55" name="Google Shape;2233;p73">
                <a:extLst>
                  <a:ext uri="{FF2B5EF4-FFF2-40B4-BE49-F238E27FC236}">
                    <a16:creationId xmlns:a16="http://schemas.microsoft.com/office/drawing/2014/main" id="{FCE0456D-0D78-1064-6DF2-D3E4A5ADF2EB}"/>
                  </a:ext>
                </a:extLst>
              </p:cNvPr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rgbClr val="EEECE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" name="Google Shape;2234;p73">
                <a:extLst>
                  <a:ext uri="{FF2B5EF4-FFF2-40B4-BE49-F238E27FC236}">
                    <a16:creationId xmlns:a16="http://schemas.microsoft.com/office/drawing/2014/main" id="{BC80DD46-F7D9-5557-FCB6-39D9A853DDEB}"/>
                  </a:ext>
                </a:extLst>
              </p:cNvPr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7" name="Google Shape;2235;p73">
                <a:extLst>
                  <a:ext uri="{FF2B5EF4-FFF2-40B4-BE49-F238E27FC236}">
                    <a16:creationId xmlns:a16="http://schemas.microsoft.com/office/drawing/2014/main" id="{C8E70121-7045-1908-9990-0322C8040EF1}"/>
                  </a:ext>
                </a:extLst>
              </p:cNvPr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8" name="Google Shape;2236;p73">
                <a:extLst>
                  <a:ext uri="{FF2B5EF4-FFF2-40B4-BE49-F238E27FC236}">
                    <a16:creationId xmlns:a16="http://schemas.microsoft.com/office/drawing/2014/main" id="{2EF202BA-3EFB-E7B4-2F43-6BB69D811FDD}"/>
                  </a:ext>
                </a:extLst>
              </p:cNvPr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Google Shape;2237;p73">
                <a:extLst>
                  <a:ext uri="{FF2B5EF4-FFF2-40B4-BE49-F238E27FC236}">
                    <a16:creationId xmlns:a16="http://schemas.microsoft.com/office/drawing/2014/main" id="{B3C18A38-845B-B550-128D-4D7D71C2EF52}"/>
                  </a:ext>
                </a:extLst>
              </p:cNvPr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rgbClr val="F7964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" name="Google Shape;2238;p73">
                <a:extLst>
                  <a:ext uri="{FF2B5EF4-FFF2-40B4-BE49-F238E27FC236}">
                    <a16:creationId xmlns:a16="http://schemas.microsoft.com/office/drawing/2014/main" id="{8163E8F7-16F0-D77D-D622-BA70B4BBCED2}"/>
                  </a:ext>
                </a:extLst>
              </p:cNvPr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2" name="Google Shape;2239;p73">
                <a:extLst>
                  <a:ext uri="{FF2B5EF4-FFF2-40B4-BE49-F238E27FC236}">
                    <a16:creationId xmlns:a16="http://schemas.microsoft.com/office/drawing/2014/main" id="{C8D188F5-5FFE-3C8F-A7C9-FC3A540B72B5}"/>
                  </a:ext>
                </a:extLst>
              </p:cNvPr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4" name="Google Shape;2240;p73">
              <a:extLst>
                <a:ext uri="{FF2B5EF4-FFF2-40B4-BE49-F238E27FC236}">
                  <a16:creationId xmlns:a16="http://schemas.microsoft.com/office/drawing/2014/main" id="{EF55B502-9DC2-A705-E4B0-81DB16BF70F5}"/>
                </a:ext>
              </a:extLst>
            </p:cNvPr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9" name="Google Shape;2201;p73">
            <a:extLst>
              <a:ext uri="{FF2B5EF4-FFF2-40B4-BE49-F238E27FC236}">
                <a16:creationId xmlns:a16="http://schemas.microsoft.com/office/drawing/2014/main" id="{63E43E62-5246-DFE3-F34E-2EBC2FAD69F5}"/>
              </a:ext>
            </a:extLst>
          </p:cNvPr>
          <p:cNvGrpSpPr/>
          <p:nvPr/>
        </p:nvGrpSpPr>
        <p:grpSpPr>
          <a:xfrm>
            <a:off x="9819089" y="2795728"/>
            <a:ext cx="1452388" cy="2139862"/>
            <a:chOff x="1474325" y="858525"/>
            <a:chExt cx="808300" cy="1469525"/>
          </a:xfrm>
        </p:grpSpPr>
        <p:sp>
          <p:nvSpPr>
            <p:cNvPr id="70" name="Google Shape;2202;p73">
              <a:extLst>
                <a:ext uri="{FF2B5EF4-FFF2-40B4-BE49-F238E27FC236}">
                  <a16:creationId xmlns:a16="http://schemas.microsoft.com/office/drawing/2014/main" id="{375AF67C-F561-455D-2B07-66B466B60EC0}"/>
                </a:ext>
              </a:extLst>
            </p:cNvPr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1" name="Google Shape;2203;p73">
              <a:extLst>
                <a:ext uri="{FF2B5EF4-FFF2-40B4-BE49-F238E27FC236}">
                  <a16:creationId xmlns:a16="http://schemas.microsoft.com/office/drawing/2014/main" id="{A84B5554-E1D9-A184-C3C7-126C8AB13B27}"/>
                </a:ext>
              </a:extLst>
            </p:cNvPr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2" name="Google Shape;2204;p73">
              <a:extLst>
                <a:ext uri="{FF2B5EF4-FFF2-40B4-BE49-F238E27FC236}">
                  <a16:creationId xmlns:a16="http://schemas.microsoft.com/office/drawing/2014/main" id="{AE522E30-BB66-13F1-5858-49A48BA0DCE3}"/>
                </a:ext>
              </a:extLst>
            </p:cNvPr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pPr>
                <a:buClrTx/>
                <a:buFontTx/>
                <a:buNone/>
              </a:pPr>
              <a:endParaRPr sz="2000" kern="120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grpSp>
          <p:nvGrpSpPr>
            <p:cNvPr id="73" name="Google Shape;2205;p73">
              <a:extLst>
                <a:ext uri="{FF2B5EF4-FFF2-40B4-BE49-F238E27FC236}">
                  <a16:creationId xmlns:a16="http://schemas.microsoft.com/office/drawing/2014/main" id="{69BC770F-8881-822B-2CD7-837B574484BF}"/>
                </a:ext>
              </a:extLst>
            </p:cNvPr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74" name="Google Shape;2206;p73">
                <a:extLst>
                  <a:ext uri="{FF2B5EF4-FFF2-40B4-BE49-F238E27FC236}">
                    <a16:creationId xmlns:a16="http://schemas.microsoft.com/office/drawing/2014/main" id="{3288F883-68F8-CAA7-6961-A9E5EB42892D}"/>
                  </a:ext>
                </a:extLst>
              </p:cNvPr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pPr>
                  <a:buClrTx/>
                  <a:buFontTx/>
                  <a:buNone/>
                </a:pPr>
                <a:endParaRPr sz="2000" kern="120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75" name="Google Shape;2207;p73">
                <a:extLst>
                  <a:ext uri="{FF2B5EF4-FFF2-40B4-BE49-F238E27FC236}">
                    <a16:creationId xmlns:a16="http://schemas.microsoft.com/office/drawing/2014/main" id="{0163D757-90D3-8EC9-C2D3-43B876FADD35}"/>
                  </a:ext>
                </a:extLst>
              </p:cNvPr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76" name="Google Shape;2208;p73">
                  <a:extLst>
                    <a:ext uri="{FF2B5EF4-FFF2-40B4-BE49-F238E27FC236}">
                      <a16:creationId xmlns:a16="http://schemas.microsoft.com/office/drawing/2014/main" id="{0FE02A6E-4614-EC5F-DD54-D44386A14873}"/>
                    </a:ext>
                  </a:extLst>
                </p:cNvPr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2209;p73">
                  <a:extLst>
                    <a:ext uri="{FF2B5EF4-FFF2-40B4-BE49-F238E27FC236}">
                      <a16:creationId xmlns:a16="http://schemas.microsoft.com/office/drawing/2014/main" id="{2E04FC3B-C048-EBF5-8369-CA43CA4AE2A5}"/>
                    </a:ext>
                  </a:extLst>
                </p:cNvPr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2210;p73">
                  <a:extLst>
                    <a:ext uri="{FF2B5EF4-FFF2-40B4-BE49-F238E27FC236}">
                      <a16:creationId xmlns:a16="http://schemas.microsoft.com/office/drawing/2014/main" id="{170F89D1-481A-14A4-B1DF-A320CC1A0615}"/>
                    </a:ext>
                  </a:extLst>
                </p:cNvPr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2211;p73">
                  <a:extLst>
                    <a:ext uri="{FF2B5EF4-FFF2-40B4-BE49-F238E27FC236}">
                      <a16:creationId xmlns:a16="http://schemas.microsoft.com/office/drawing/2014/main" id="{1A12A507-8D90-FAD6-863B-B024F56B630F}"/>
                    </a:ext>
                  </a:extLst>
                </p:cNvPr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2212;p73">
                  <a:extLst>
                    <a:ext uri="{FF2B5EF4-FFF2-40B4-BE49-F238E27FC236}">
                      <a16:creationId xmlns:a16="http://schemas.microsoft.com/office/drawing/2014/main" id="{08400A6B-8F64-8BD5-982E-0E13C87C13F4}"/>
                    </a:ext>
                  </a:extLst>
                </p:cNvPr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2213;p73">
                  <a:extLst>
                    <a:ext uri="{FF2B5EF4-FFF2-40B4-BE49-F238E27FC236}">
                      <a16:creationId xmlns:a16="http://schemas.microsoft.com/office/drawing/2014/main" id="{045CB4AF-47D4-C231-2DE1-2C29772979DD}"/>
                    </a:ext>
                  </a:extLst>
                </p:cNvPr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2214;p73">
                  <a:extLst>
                    <a:ext uri="{FF2B5EF4-FFF2-40B4-BE49-F238E27FC236}">
                      <a16:creationId xmlns:a16="http://schemas.microsoft.com/office/drawing/2014/main" id="{30C09D8C-6248-E902-66D7-D78E0FE26408}"/>
                    </a:ext>
                  </a:extLst>
                </p:cNvPr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2215;p73">
                  <a:extLst>
                    <a:ext uri="{FF2B5EF4-FFF2-40B4-BE49-F238E27FC236}">
                      <a16:creationId xmlns:a16="http://schemas.microsoft.com/office/drawing/2014/main" id="{2A615302-C9E6-91B8-C3A4-B8AA33EAA27F}"/>
                    </a:ext>
                  </a:extLst>
                </p:cNvPr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2216;p73">
                  <a:extLst>
                    <a:ext uri="{FF2B5EF4-FFF2-40B4-BE49-F238E27FC236}">
                      <a16:creationId xmlns:a16="http://schemas.microsoft.com/office/drawing/2014/main" id="{69F777BC-1A04-7234-741D-2B73F01DC493}"/>
                    </a:ext>
                  </a:extLst>
                </p:cNvPr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2217;p73">
                  <a:extLst>
                    <a:ext uri="{FF2B5EF4-FFF2-40B4-BE49-F238E27FC236}">
                      <a16:creationId xmlns:a16="http://schemas.microsoft.com/office/drawing/2014/main" id="{E82E6968-C33B-32AF-3AA6-E5DD8F8CA98A}"/>
                    </a:ext>
                  </a:extLst>
                </p:cNvPr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2218;p73">
                  <a:extLst>
                    <a:ext uri="{FF2B5EF4-FFF2-40B4-BE49-F238E27FC236}">
                      <a16:creationId xmlns:a16="http://schemas.microsoft.com/office/drawing/2014/main" id="{8431DB2B-0156-4D20-1BDD-8DACD13556CE}"/>
                    </a:ext>
                  </a:extLst>
                </p:cNvPr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2219;p73">
                  <a:extLst>
                    <a:ext uri="{FF2B5EF4-FFF2-40B4-BE49-F238E27FC236}">
                      <a16:creationId xmlns:a16="http://schemas.microsoft.com/office/drawing/2014/main" id="{1894C622-76E6-AE80-2972-2BBCE2E51CC8}"/>
                    </a:ext>
                  </a:extLst>
                </p:cNvPr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2220;p73">
                  <a:extLst>
                    <a:ext uri="{FF2B5EF4-FFF2-40B4-BE49-F238E27FC236}">
                      <a16:creationId xmlns:a16="http://schemas.microsoft.com/office/drawing/2014/main" id="{6A31B5D3-24AA-AC77-BCAD-61E370196DBB}"/>
                    </a:ext>
                  </a:extLst>
                </p:cNvPr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2221;p73">
                  <a:extLst>
                    <a:ext uri="{FF2B5EF4-FFF2-40B4-BE49-F238E27FC236}">
                      <a16:creationId xmlns:a16="http://schemas.microsoft.com/office/drawing/2014/main" id="{EC78EBAD-C56A-0A2E-A865-A3648C1AF482}"/>
                    </a:ext>
                  </a:extLst>
                </p:cNvPr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2222;p73">
                  <a:extLst>
                    <a:ext uri="{FF2B5EF4-FFF2-40B4-BE49-F238E27FC236}">
                      <a16:creationId xmlns:a16="http://schemas.microsoft.com/office/drawing/2014/main" id="{AF095647-7A14-C700-F508-AFDB1C62A150}"/>
                    </a:ext>
                  </a:extLst>
                </p:cNvPr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2223;p73">
                  <a:extLst>
                    <a:ext uri="{FF2B5EF4-FFF2-40B4-BE49-F238E27FC236}">
                      <a16:creationId xmlns:a16="http://schemas.microsoft.com/office/drawing/2014/main" id="{5C3CB8AD-D022-21DC-4C13-719A13A15A62}"/>
                    </a:ext>
                  </a:extLst>
                </p:cNvPr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7520" tIns="97520" rIns="97520" bIns="97520" anchor="ctr" anchorCtr="0">
                  <a:noAutofit/>
                </a:bodyPr>
                <a:lstStyle/>
                <a:p>
                  <a:pPr>
                    <a:buClrTx/>
                    <a:buFontTx/>
                    <a:buNone/>
                  </a:pPr>
                  <a:endParaRPr sz="2000" kern="1200">
                    <a:solidFill>
                      <a:prstClr val="black"/>
                    </a:solidFill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472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AE135C-5B23-1790-B161-BBC425F1D578}"/>
              </a:ext>
            </a:extLst>
          </p:cNvPr>
          <p:cNvSpPr/>
          <p:nvPr/>
        </p:nvSpPr>
        <p:spPr>
          <a:xfrm>
            <a:off x="1070850" y="1565957"/>
            <a:ext cx="2643372" cy="53432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 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Rủi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+mn-ea"/>
                <a:cs typeface="Arial" panose="020B0604020202020204" pitchFamily="34" charset="0"/>
              </a:rPr>
              <a:t> tai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3E4626-9405-A437-F4D3-6020D31EC6FE}"/>
              </a:ext>
            </a:extLst>
          </p:cNvPr>
          <p:cNvSpPr/>
          <p:nvPr/>
        </p:nvSpPr>
        <p:spPr>
          <a:xfrm>
            <a:off x="1391478" y="2743200"/>
            <a:ext cx="8825948" cy="2120348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00B05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E2679A-9766-40A6-A85A-0E5A83FD7C06}"/>
              </a:ext>
            </a:extLst>
          </p:cNvPr>
          <p:cNvSpPr txBox="1"/>
          <p:nvPr/>
        </p:nvSpPr>
        <p:spPr>
          <a:xfrm>
            <a:off x="1444486" y="2743200"/>
            <a:ext cx="8719931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tượng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thiên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tai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như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bão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lũ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lụt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…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thể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gây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nhiều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thiệt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hại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sức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mạng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con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người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tài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môi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trường</a:t>
            </a:r>
            <a:r>
              <a:rPr lang="en-US" sz="28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9" name="Picture 8">
            <a:extLst>
              <a:ext uri="{FF2B5EF4-FFF2-40B4-BE49-F238E27FC236}">
                <a16:creationId xmlns:a16="http://schemas.microsoft.com/office/drawing/2014/main" id="{076E0660-53EA-3F74-3311-3FE08883E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7727" y="5013741"/>
            <a:ext cx="2343436" cy="1627623"/>
          </a:xfrm>
          <a:prstGeom prst="rect">
            <a:avLst/>
          </a:prstGeom>
        </p:spPr>
      </p:pic>
      <p:pic>
        <p:nvPicPr>
          <p:cNvPr id="50" name="Picture 2" descr="Bees GIFs - Get the best gif on GIFER">
            <a:extLst>
              <a:ext uri="{FF2B5EF4-FFF2-40B4-BE49-F238E27FC236}">
                <a16:creationId xmlns:a16="http://schemas.microsoft.com/office/drawing/2014/main" id="{0888A53F-A52D-6E2A-A31B-96FFBAA171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28" y="1198230"/>
            <a:ext cx="1942834" cy="15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9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209274-20C7-86DD-4E0E-8DDB3505DAED}"/>
              </a:ext>
            </a:extLst>
          </p:cNvPr>
          <p:cNvSpPr txBox="1"/>
          <p:nvPr/>
        </p:nvSpPr>
        <p:spPr>
          <a:xfrm>
            <a:off x="3509758" y="1514629"/>
            <a:ext cx="5926789" cy="101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700"/>
              </a:spcBef>
              <a:spcAft>
                <a:spcPts val="700"/>
              </a:spcAft>
              <a:buClrTx/>
              <a:buFontTx/>
              <a:buNone/>
            </a:pP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TRÒ CHƠI</a:t>
            </a:r>
          </a:p>
          <a:p>
            <a:pPr algn="ctr">
              <a:spcBef>
                <a:spcPts val="700"/>
              </a:spcBef>
              <a:spcAft>
                <a:spcPts val="700"/>
              </a:spcAft>
              <a:buClrTx/>
              <a:buFontTx/>
              <a:buNone/>
            </a:pP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b="1" kern="1200" dirty="0">
                <a:solidFill>
                  <a:srgbClr val="4BACC6">
                    <a:lumMod val="75000"/>
                  </a:srgb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tai”</a:t>
            </a:r>
            <a:endParaRPr lang="en-US" sz="2400" kern="1200" dirty="0">
              <a:solidFill>
                <a:srgbClr val="4BACC6">
                  <a:lumMod val="75000"/>
                </a:srgbClr>
              </a:solidFill>
              <a:latin typeface="Nunito Black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E6CC9B-D3E2-A229-831E-6498DD37E89C}"/>
              </a:ext>
            </a:extLst>
          </p:cNvPr>
          <p:cNvSpPr txBox="1"/>
          <p:nvPr/>
        </p:nvSpPr>
        <p:spPr>
          <a:xfrm>
            <a:off x="874643" y="2888598"/>
            <a:ext cx="872317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Font typeface="Courier New" panose="02070309020205020404" pitchFamily="49" charset="0"/>
              <a:buChar char="o"/>
            </a:pP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tai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Font typeface="Courier New" panose="02070309020205020404" pitchFamily="49" charset="0"/>
              <a:buChar char="o"/>
            </a:pP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luân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phiên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rủi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ro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tai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cột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ClrTx/>
              <a:buFont typeface="Courier New" panose="02070309020205020404" pitchFamily="49" charset="0"/>
              <a:buChar char="o"/>
            </a:pP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thắng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cuộc</a:t>
            </a:r>
            <a:r>
              <a:rPr lang="en-US" sz="2400" kern="1200" dirty="0">
                <a:solidFill>
                  <a:srgbClr val="0070C0"/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kern="1200" dirty="0">
              <a:solidFill>
                <a:srgbClr val="0070C0"/>
              </a:solidFill>
              <a:latin typeface="Nunito Black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C1D94-10FF-B369-C4F2-A0A83FDB4176}"/>
              </a:ext>
            </a:extLst>
          </p:cNvPr>
          <p:cNvSpPr txBox="1"/>
          <p:nvPr/>
        </p:nvSpPr>
        <p:spPr>
          <a:xfrm>
            <a:off x="2809461" y="2546610"/>
            <a:ext cx="411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200" dirty="0">
                <a:solidFill>
                  <a:srgbClr val="FF000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HƯỚNG DẪN CÁCH CHƠI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2E296-0F4A-1A84-897B-4776C9DD78E5}"/>
              </a:ext>
            </a:extLst>
          </p:cNvPr>
          <p:cNvSpPr/>
          <p:nvPr/>
        </p:nvSpPr>
        <p:spPr>
          <a:xfrm>
            <a:off x="874643" y="2443382"/>
            <a:ext cx="8930101" cy="3646092"/>
          </a:xfrm>
          <a:prstGeom prst="rect">
            <a:avLst/>
          </a:prstGeom>
          <a:noFill/>
          <a:ln w="25400" cap="flat" cmpd="sng" algn="ctr">
            <a:solidFill>
              <a:srgbClr val="00B05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4" descr="Cầu Vồng, 7 Sắc Cầu Vồng 2 - KhoThietKe.Net">
            <a:extLst>
              <a:ext uri="{FF2B5EF4-FFF2-40B4-BE49-F238E27FC236}">
                <a16:creationId xmlns:a16="http://schemas.microsoft.com/office/drawing/2014/main" id="{63435EBF-322C-CE18-30C6-DD87CDCA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77" y="606083"/>
            <a:ext cx="1965420" cy="13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2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359ACC-3BEA-3F70-619A-809EDD3E2395}"/>
              </a:ext>
            </a:extLst>
          </p:cNvPr>
          <p:cNvSpPr/>
          <p:nvPr/>
        </p:nvSpPr>
        <p:spPr>
          <a:xfrm>
            <a:off x="1832757" y="2414877"/>
            <a:ext cx="7810839" cy="3415166"/>
          </a:xfrm>
          <a:prstGeom prst="roundRect">
            <a:avLst/>
          </a:prstGeom>
          <a:solidFill>
            <a:srgbClr val="D6F0CD"/>
          </a:solidFill>
          <a:ln w="25400" cap="flat" cmpd="sng" algn="ctr">
            <a:solidFill>
              <a:srgbClr val="D6F0C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DB0A1-656B-F579-A81D-860BB1A7CBF9}"/>
              </a:ext>
            </a:extLst>
          </p:cNvPr>
          <p:cNvSpPr txBox="1"/>
          <p:nvPr/>
        </p:nvSpPr>
        <p:spPr>
          <a:xfrm>
            <a:off x="2360822" y="4980687"/>
            <a:ext cx="665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Sóng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thần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nhấn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chìm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cuốn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trôi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nhà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gây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thiệt</a:t>
            </a:r>
            <a:r>
              <a:rPr lang="en-US" sz="2000" kern="120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h</a:t>
            </a:r>
            <a:r>
              <a:rPr lang="vi-VN" sz="2000" kern="120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ại</a:t>
            </a:r>
            <a:r>
              <a:rPr lang="en-US" sz="2000" kern="120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lớn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về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tài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sản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sức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mạng</a:t>
            </a:r>
            <a:r>
              <a:rPr lang="en-US" sz="2000" kern="1200" dirty="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>
                <a:solidFill>
                  <a:srgbClr val="0070C0"/>
                </a:solidFill>
                <a:latin typeface="Nunito Black" pitchFamily="2" charset="0"/>
                <a:ea typeface="+mn-ea"/>
                <a:cs typeface="Arial" panose="020B0604020202020204" pitchFamily="34" charset="0"/>
              </a:rPr>
              <a:t>con người</a:t>
            </a:r>
            <a:endParaRPr lang="en-US" sz="2000" kern="1200" dirty="0">
              <a:solidFill>
                <a:srgbClr val="0070C0"/>
              </a:solidFill>
              <a:latin typeface="Nunito Black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C0EE57A-709E-AAF7-7070-EDD1F63DA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8859" y="6167477"/>
            <a:ext cx="867353" cy="640264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F7D8BE05-806D-7B95-A209-F1C20104A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24027" y="379306"/>
            <a:ext cx="1053753" cy="191908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0CCD9325-B43C-F731-D082-93F71C976D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84115" y="575525"/>
            <a:ext cx="1269401" cy="16904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B00D6-D3A2-8D78-6EC6-BB9369FE6B76}"/>
              </a:ext>
            </a:extLst>
          </p:cNvPr>
          <p:cNvSpPr/>
          <p:nvPr/>
        </p:nvSpPr>
        <p:spPr>
          <a:xfrm>
            <a:off x="1070850" y="1565957"/>
            <a:ext cx="2643372" cy="534324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2.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Rủi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tai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A7965A1-0C7B-D7BE-CA43-124BDD5CC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5233" y="2769376"/>
            <a:ext cx="6462872" cy="2175726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1D66C60-8FE0-D3E6-72A6-697314272F95}"/>
              </a:ext>
            </a:extLst>
          </p:cNvPr>
          <p:cNvSpPr/>
          <p:nvPr/>
        </p:nvSpPr>
        <p:spPr>
          <a:xfrm>
            <a:off x="2130445" y="2100281"/>
            <a:ext cx="2995996" cy="657737"/>
          </a:xfrm>
          <a:prstGeom prst="wedgeEllipseCallout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 có biết?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E3E065-768C-B71A-3A2A-CB83BF09190F}"/>
              </a:ext>
            </a:extLst>
          </p:cNvPr>
          <p:cNvSpPr/>
          <p:nvPr/>
        </p:nvSpPr>
        <p:spPr>
          <a:xfrm>
            <a:off x="2277580" y="2189649"/>
            <a:ext cx="2701725" cy="47900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52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399AA4-2F17-4DF9-B515-EC9E6F8E2D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7" y="4439948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665" y="109292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Kim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731450" y="4758726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Mộc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9" action="ppaction://hlinksldjump"/>
          </p:cNvPr>
          <p:cNvSpPr/>
          <p:nvPr/>
        </p:nvSpPr>
        <p:spPr>
          <a:xfrm>
            <a:off x="10687500" y="149309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 </a:t>
            </a: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Thủy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38984 -0.188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884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84 -0.18889 L 0.38984 -0.19051 C 0.39544 -0.19421 0.40182 -0.19931 0.4082 -0.2044 C 0.41107 -0.20718 0.4151 -0.20949 0.41797 -0.21111 C 0.42031 -0.21343 0.42031 -0.21621 0.42253 -0.21713 C 0.42839 -0.22222 0.43529 -0.22639 0.44193 -0.23009 L 0.45104 -0.23634 C 0.46328 -0.25301 0.44687 -0.23264 0.46549 -0.24931 C 0.46784 -0.25185 0.46784 -0.25301 0.47005 -0.25556 C 0.47591 -0.25949 0.48307 -0.26459 0.48932 -0.26852 L 0.49857 -0.27477 L 0.50846 -0.28125 C 0.51953 -0.29537 0.50521 -0.27732 0.52305 -0.29537 C 0.52487 -0.29769 0.52526 -0.30046 0.52773 -0.30162 C 0.53984 -0.31435 0.53281 -0.30556 0.547 -0.31574 C 0.55026 -0.31945 0.5526 -0.32199 0.55612 -0.32454 C 0.55612 -0.32593 0.57982 -0.34121 0.5845 -0.34375 L 0.5944 -0.35023 C 0.59609 -0.35162 0.59674 -0.35417 0.59909 -0.35671 C 0.60508 -0.36042 0.61823 -0.36945 0.61823 -0.37084 C 0.62643 -0.37963 0.61992 -0.37315 0.64193 -0.38727 L 0.6513 -0.39352 L 0.66133 -0.4 C 0.67214 -0.41528 0.65664 -0.39746 0.68034 -0.41273 C 0.69427 -0.42176 0.6694 -0.42176 0.70417 -0.43195 L 0.71901 -0.43681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-1240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LO1">
            <a:extLst>
              <a:ext uri="{FF2B5EF4-FFF2-40B4-BE49-F238E27FC236}">
                <a16:creationId xmlns:a16="http://schemas.microsoft.com/office/drawing/2014/main" id="{BAD61761-B480-21E6-4658-B06213466A22}"/>
              </a:ext>
            </a:extLst>
          </p:cNvPr>
          <p:cNvSpPr/>
          <p:nvPr/>
        </p:nvSpPr>
        <p:spPr>
          <a:xfrm>
            <a:off x="3265235" y="2354900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Cháy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rừng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316079" y="594019"/>
            <a:ext cx="9605921" cy="1384995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2800" kern="1200" dirty="0">
                <a:solidFill>
                  <a:srgbClr val="FFC000"/>
                </a:solidFill>
                <a:latin typeface="Nunito Black" pitchFamily="2" charset="0"/>
                <a:ea typeface="+mn-ea"/>
                <a:cs typeface="Times New Roman" pitchFamily="18" charset="0"/>
              </a:rPr>
              <a:t>Những rủi ro như: thiếu nước làm cây chết, mất mùa; động vật có thể chết do thiếu nước uống, thức ăn, … là do hiện tượng thiên tai nào gây ra?</a:t>
            </a:r>
          </a:p>
        </p:txBody>
      </p:sp>
      <p:sp>
        <p:nvSpPr>
          <p:cNvPr id="9" name="BUENO"/>
          <p:cNvSpPr/>
          <p:nvPr/>
        </p:nvSpPr>
        <p:spPr>
          <a:xfrm>
            <a:off x="3265236" y="5657397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Hạn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hán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228476" y="3442223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Lũ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quét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265235" y="4585468"/>
            <a:ext cx="3303564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Bão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777" y="3125708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9" y="4272402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3" name="MARCIANO2" descr="Resultado de imagen para marciano png">
            <a:extLst>
              <a:ext uri="{FF2B5EF4-FFF2-40B4-BE49-F238E27FC236}">
                <a16:creationId xmlns:a16="http://schemas.microsoft.com/office/drawing/2014/main" id="{F2220355-0764-1AE4-F923-4A07DF364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85" y="2082908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LO1">
            <a:extLst>
              <a:ext uri="{FF2B5EF4-FFF2-40B4-BE49-F238E27FC236}">
                <a16:creationId xmlns:a16="http://schemas.microsoft.com/office/drawing/2014/main" id="{A9BAF7EE-0FBB-D84E-D1AE-CF8EF053BEF1}"/>
              </a:ext>
            </a:extLst>
          </p:cNvPr>
          <p:cNvSpPr/>
          <p:nvPr/>
        </p:nvSpPr>
        <p:spPr>
          <a:xfrm>
            <a:off x="3275791" y="5657397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Hạn hán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6" name="MARCIANO1" descr="Resultado de imagen para marciano png">
            <a:extLst>
              <a:ext uri="{FF2B5EF4-FFF2-40B4-BE49-F238E27FC236}">
                <a16:creationId xmlns:a16="http://schemas.microsoft.com/office/drawing/2014/main" id="{C4C45149-2A88-0A06-CECD-EE794C45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92" y="5340882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0" y="3429000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98294" y="480394"/>
            <a:ext cx="9049603" cy="1384995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2800" kern="1200" dirty="0">
                <a:solidFill>
                  <a:srgbClr val="FFC000"/>
                </a:solidFill>
                <a:latin typeface="Nunito Black" pitchFamily="2" charset="0"/>
                <a:ea typeface="+mn-ea"/>
                <a:cs typeface="Times New Roman" pitchFamily="18" charset="0"/>
              </a:rPr>
              <a:t>Những rủi ro như: cuốn trôi nhà cửa; sạt lở đất gây vùi lấp nhà cửa, giao thông, con người, tài sản; … là do hiện tượng thiên tai nào gây ra?</a:t>
            </a:r>
            <a:endParaRPr kumimoji="0" lang="es-CL" sz="28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unito Black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DBA2A408-57BB-2C00-A2CB-B156BB8A4472}"/>
              </a:ext>
            </a:extLst>
          </p:cNvPr>
          <p:cNvSpPr/>
          <p:nvPr/>
        </p:nvSpPr>
        <p:spPr>
          <a:xfrm>
            <a:off x="3265235" y="2419376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Cháy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rừng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3" name="BUENO">
            <a:extLst>
              <a:ext uri="{FF2B5EF4-FFF2-40B4-BE49-F238E27FC236}">
                <a16:creationId xmlns:a16="http://schemas.microsoft.com/office/drawing/2014/main" id="{81193B47-6886-CEEE-E27D-DBEEF5598B67}"/>
              </a:ext>
            </a:extLst>
          </p:cNvPr>
          <p:cNvSpPr/>
          <p:nvPr/>
        </p:nvSpPr>
        <p:spPr>
          <a:xfrm>
            <a:off x="3265235" y="3467903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Lũ lụt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5" name="MALO2">
            <a:extLst>
              <a:ext uri="{FF2B5EF4-FFF2-40B4-BE49-F238E27FC236}">
                <a16:creationId xmlns:a16="http://schemas.microsoft.com/office/drawing/2014/main" id="{E64E60AD-F4D3-D7B2-126D-A42768CFC0DB}"/>
              </a:ext>
            </a:extLst>
          </p:cNvPr>
          <p:cNvSpPr/>
          <p:nvPr/>
        </p:nvSpPr>
        <p:spPr>
          <a:xfrm>
            <a:off x="3265235" y="4585468"/>
            <a:ext cx="3303564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Bão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FF341744-7527-B17A-E9CF-0FED34BE5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9" y="4272402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2" descr="Resultado de imagen para marciano png">
            <a:extLst>
              <a:ext uri="{FF2B5EF4-FFF2-40B4-BE49-F238E27FC236}">
                <a16:creationId xmlns:a16="http://schemas.microsoft.com/office/drawing/2014/main" id="{0E52B2D9-21C8-9775-1E77-683BF1FD3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64" y="1949191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314981" y="442458"/>
            <a:ext cx="8677274" cy="1384995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2800" kern="1200">
                <a:solidFill>
                  <a:srgbClr val="FFC000"/>
                </a:solidFill>
                <a:latin typeface="Nunito Black" pitchFamily="2" charset="0"/>
                <a:ea typeface="+mn-ea"/>
                <a:cs typeface="Times New Roman" pitchFamily="18" charset="0"/>
              </a:rPr>
              <a:t>Những rủi ro như: mặt đất rung chuyển, nứt vỡ; nhà cửa đổ sập; … là do hiện tượng thiên tai nào gây ra?</a:t>
            </a:r>
            <a:endParaRPr kumimoji="0" lang="es-CL" sz="280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Nunito Black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2AC3F3-C442-4DBD-A6FB-F48650B238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88FBA00B-AADF-40E1-86C5-8D3A40882B08}"/>
              </a:ext>
            </a:extLst>
          </p:cNvPr>
          <p:cNvSpPr/>
          <p:nvPr/>
        </p:nvSpPr>
        <p:spPr>
          <a:xfrm>
            <a:off x="3275791" y="5657397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Hạn hán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EBEBE898-90C0-8ECE-4052-0543D7EB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92" y="5340882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LO1">
            <a:extLst>
              <a:ext uri="{FF2B5EF4-FFF2-40B4-BE49-F238E27FC236}">
                <a16:creationId xmlns:a16="http://schemas.microsoft.com/office/drawing/2014/main" id="{B21DE054-1446-4406-0A08-1247E6456C06}"/>
              </a:ext>
            </a:extLst>
          </p:cNvPr>
          <p:cNvSpPr/>
          <p:nvPr/>
        </p:nvSpPr>
        <p:spPr>
          <a:xfrm>
            <a:off x="3265235" y="2422262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Cháy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rừng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5" name="BUENO">
            <a:extLst>
              <a:ext uri="{FF2B5EF4-FFF2-40B4-BE49-F238E27FC236}">
                <a16:creationId xmlns:a16="http://schemas.microsoft.com/office/drawing/2014/main" id="{B2A8F457-E554-5DE5-FB9A-09AA539A4DB9}"/>
              </a:ext>
            </a:extLst>
          </p:cNvPr>
          <p:cNvSpPr/>
          <p:nvPr/>
        </p:nvSpPr>
        <p:spPr>
          <a:xfrm>
            <a:off x="3265235" y="3467903"/>
            <a:ext cx="3303563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Động</a:t>
            </a:r>
            <a:r>
              <a:rPr lang="es-MX" sz="3200" b="1" kern="1200" dirty="0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 </a:t>
            </a: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đất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id="{05C8F49B-B825-52BC-FB38-8C80A156DABC}"/>
              </a:ext>
            </a:extLst>
          </p:cNvPr>
          <p:cNvSpPr/>
          <p:nvPr/>
        </p:nvSpPr>
        <p:spPr>
          <a:xfrm>
            <a:off x="3265235" y="4585468"/>
            <a:ext cx="3303564" cy="8044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</a:pPr>
            <a:r>
              <a:rPr lang="es-MX" sz="3200" b="1" kern="1200" dirty="0" err="1">
                <a:solidFill>
                  <a:prstClr val="black"/>
                </a:solidFill>
                <a:latin typeface="Nunito Black" pitchFamily="2" charset="0"/>
                <a:cs typeface="Times New Roman" pitchFamily="18" charset="0"/>
              </a:rPr>
              <a:t>Bão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13E83A4E-E4DA-93F8-9748-BE28BCDA1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9" y="4272402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ARCIANO2" descr="Resultado de imagen para marciano png">
            <a:extLst>
              <a:ext uri="{FF2B5EF4-FFF2-40B4-BE49-F238E27FC236}">
                <a16:creationId xmlns:a16="http://schemas.microsoft.com/office/drawing/2014/main" id="{06AD3663-E1AD-B6C1-C438-A39ECA02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64" y="1949191"/>
            <a:ext cx="763479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45962" y="0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itchFamily="2" charset="0"/>
                <a:cs typeface="Times New Roman" pitchFamily="18" charset="0"/>
              </a:rPr>
              <a:t>Chào mừng bạn đã đến với hành tinh của chúng mình.</a:t>
            </a:r>
            <a:endParaRPr kumimoji="0" lang="es-CL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itchFamily="2" charset="0"/>
              <a:cs typeface="Times New Roman" pitchFamily="18" charset="0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THỢ SĂN HẠT DẺ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1EE808-ECA4-C5BD-5F96-85A95185AC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999302" y="3533087"/>
            <a:ext cx="3455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</a:pPr>
            <a:r>
              <a:rPr lang="vi-VN" sz="3200" kern="120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Nước cuốn trôi nhà cửa, tài sản.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+mn-ea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078266" y="4548384"/>
            <a:ext cx="4157715" cy="2174744"/>
            <a:chOff x="935980" y="4683256"/>
            <a:chExt cx="4157715" cy="2174744"/>
          </a:xfrm>
        </p:grpSpPr>
        <p:pic>
          <p:nvPicPr>
            <p:cNvPr id="13" name="Picture 12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759464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4010397" y="4683256"/>
              <a:ext cx="1083298" cy="1833360"/>
              <a:chOff x="4010397" y="4683256"/>
              <a:chExt cx="1083298" cy="1833360"/>
            </a:xfrm>
          </p:grpSpPr>
          <p:pic>
            <p:nvPicPr>
              <p:cNvPr id="25" name="Picture 24">
                <a:hlinkClick r:id="rId16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47816" y="5370738"/>
                <a:ext cx="1208459" cy="108329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6" action="ppaction://hlinksldjump"/>
              </p:cNvPr>
              <p:cNvSpPr txBox="1"/>
              <p:nvPr/>
            </p:nvSpPr>
            <p:spPr>
              <a:xfrm>
                <a:off x="4475871" y="4683256"/>
                <a:ext cx="60785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Nunito Black" pitchFamily="2" charset="0"/>
                    <a:ea typeface="+mn-ea"/>
                    <a:sym typeface="Arial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6" action="ppaction://hlinksldjump"/>
            </p:cNvPr>
            <p:cNvSpPr txBox="1"/>
            <p:nvPr/>
          </p:nvSpPr>
          <p:spPr>
            <a:xfrm>
              <a:off x="1064105" y="5242149"/>
              <a:ext cx="29375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màu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đóng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băng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dập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nát</a:t>
              </a: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+mn-ea"/>
                  <a:sym typeface="Arial"/>
                </a:rPr>
                <a:t>.</a:t>
              </a: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393955" y="3550642"/>
            <a:ext cx="204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en-US" sz="3200" kern="12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Cây</a:t>
            </a:r>
            <a:r>
              <a:rPr lang="en-US" sz="3200" kern="1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 </a:t>
            </a:r>
            <a:r>
              <a:rPr lang="en-US" sz="3200" kern="12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cối</a:t>
            </a:r>
            <a:r>
              <a:rPr lang="en-US" sz="3200" kern="1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 </a:t>
            </a:r>
            <a:r>
              <a:rPr lang="en-US" sz="3200" kern="12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chết</a:t>
            </a:r>
            <a:r>
              <a:rPr lang="en-US" sz="3200" kern="1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 </a:t>
            </a:r>
            <a:r>
              <a:rPr lang="en-US" sz="3200" kern="120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héo</a:t>
            </a:r>
            <a:r>
              <a:rPr lang="en-US" sz="3200" kern="1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+mn-ea"/>
              <a:sym typeface="Arial"/>
            </a:endParaRPr>
          </a:p>
        </p:txBody>
      </p:sp>
      <p:pic>
        <p:nvPicPr>
          <p:cNvPr id="24" name="Picture 2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sp>
        <p:nvSpPr>
          <p:cNvPr id="34" name="TextBox 33">
            <a:hlinkClick r:id="rId18" action="ppaction://hlinksldjump"/>
          </p:cNvPr>
          <p:cNvSpPr txBox="1"/>
          <p:nvPr/>
        </p:nvSpPr>
        <p:spPr>
          <a:xfrm>
            <a:off x="7924351" y="5480951"/>
            <a:ext cx="3047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buClrTx/>
              <a:defRPr/>
            </a:pPr>
            <a:r>
              <a:rPr lang="vi-VN" sz="3200" kern="12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Nunito Black" pitchFamily="2" charset="0"/>
                <a:ea typeface="+mn-ea"/>
              </a:rPr>
              <a:t>Mặt đất nứt ra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+mn-ea"/>
              <a:sym typeface="Arial"/>
            </a:endParaRP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877741" y="4664719"/>
            <a:ext cx="1119305" cy="1787188"/>
            <a:chOff x="6780706" y="4424799"/>
            <a:chExt cx="1333064" cy="2128494"/>
          </a:xfrm>
        </p:grpSpPr>
        <p:pic>
          <p:nvPicPr>
            <p:cNvPr id="27" name="Picture 26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0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8" action="ppaction://hlinksldjump"/>
            </p:cNvPr>
            <p:cNvSpPr txBox="1"/>
            <p:nvPr/>
          </p:nvSpPr>
          <p:spPr>
            <a:xfrm>
              <a:off x="6954348" y="4424799"/>
              <a:ext cx="58060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70D21A3-650A-4B05-52CA-AD8EABFD575F}"/>
              </a:ext>
            </a:extLst>
          </p:cNvPr>
          <p:cNvSpPr/>
          <p:nvPr/>
        </p:nvSpPr>
        <p:spPr>
          <a:xfrm>
            <a:off x="2621426" y="504812"/>
            <a:ext cx="83186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vi-VN" sz="3000" b="1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Điều gì sẽ xảy ra khi có lũ lụt?</a:t>
            </a:r>
            <a:endParaRPr kumimoji="0" lang="en-US" sz="3000" b="1" i="0" u="none" strike="noStrike" kern="0" cap="none" spc="50" normalizeH="0" baseline="0" noProof="0" dirty="0">
              <a:ln w="28575" cmpd="sng">
                <a:solidFill>
                  <a:sysClr val="windowText" lastClr="000000"/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F98D5CE0-5359-189E-6300-2AC95C0CE5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27C6FA9-94D0-1287-7DB0-DD3E35B4533F}"/>
              </a:ext>
            </a:extLst>
          </p:cNvPr>
          <p:cNvGrpSpPr/>
          <p:nvPr/>
        </p:nvGrpSpPr>
        <p:grpSpPr>
          <a:xfrm>
            <a:off x="4874661" y="4884853"/>
            <a:ext cx="2637553" cy="2083688"/>
            <a:chOff x="4874661" y="4884853"/>
            <a:chExt cx="2637553" cy="2083688"/>
          </a:xfrm>
        </p:grpSpPr>
        <p:pic>
          <p:nvPicPr>
            <p:cNvPr id="20" name="Picture 19">
              <a:hlinkClick r:id="rId21" action="ppaction://hlinksldjump"/>
              <a:extLst>
                <a:ext uri="{FF2B5EF4-FFF2-40B4-BE49-F238E27FC236}">
                  <a16:creationId xmlns:a16="http://schemas.microsoft.com/office/drawing/2014/main" id="{467330E1-C0D1-E22B-889E-38CF8A08E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52" b="60799"/>
            <a:stretch/>
          </p:blipFill>
          <p:spPr>
            <a:xfrm>
              <a:off x="4874661" y="4884853"/>
              <a:ext cx="2637553" cy="2083688"/>
            </a:xfrm>
            <a:prstGeom prst="rect">
              <a:avLst/>
            </a:prstGeom>
          </p:spPr>
        </p:pic>
        <p:sp>
          <p:nvSpPr>
            <p:cNvPr id="21" name="TextBox 20">
              <a:hlinkClick r:id="rId21" action="ppaction://hlinksldjump"/>
              <a:extLst>
                <a:ext uri="{FF2B5EF4-FFF2-40B4-BE49-F238E27FC236}">
                  <a16:creationId xmlns:a16="http://schemas.microsoft.com/office/drawing/2014/main" id="{A4B5CB4A-B621-7A0E-6F21-E6E5612C945B}"/>
                </a:ext>
              </a:extLst>
            </p:cNvPr>
            <p:cNvSpPr txBox="1"/>
            <p:nvPr/>
          </p:nvSpPr>
          <p:spPr>
            <a:xfrm>
              <a:off x="5511967" y="5827593"/>
              <a:ext cx="10419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Khám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phá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88DEC0B-0849-A548-64DE-FB2EB2E95E5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0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D9C75E4-0D43-5DBE-580D-A1DCDBE19C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61B3E7-6B02-E41F-0F38-B5AF44C0B3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9AFEB5-0EB9-B71A-4D87-2EB470A374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4C8833-DB26-C5FB-9E42-43B45D217F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21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7E309DC5-5CEB-BB77-C1D5-922761870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7260435-87C6-FC05-5BEC-62B4CBCE613A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F6325E10-DB38-5D78-A3EE-B05ADBD1D71B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B6BEB9-9ED1-AFB8-B0F9-508683795B2F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28" name="Picture 27">
            <a:hlinkClick r:id="rId13" action="ppaction://hlinksldjump"/>
            <a:extLst>
              <a:ext uri="{FF2B5EF4-FFF2-40B4-BE49-F238E27FC236}">
                <a16:creationId xmlns:a16="http://schemas.microsoft.com/office/drawing/2014/main" id="{CD0FD1BA-0A7C-37CD-631D-62BCF20FCB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29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4CABCE69-1672-B6FB-4623-2F2A513FD0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D622D09A-FB92-5ECA-664F-CA7628A0EE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2FC4117-89B5-F817-62BB-C5D637A5A0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C3C7D94-F4B4-741A-6994-44AD460C5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479DE86-A0A5-A1EE-532E-CFC551EBC9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53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597CA2-466E-CFD7-4B71-20C7AFF18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C4A5188-4707-BF3C-E0B9-431456839753}"/>
              </a:ext>
            </a:extLst>
          </p:cNvPr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55" name="Rounded Rectangle 9">
              <a:extLst>
                <a:ext uri="{FF2B5EF4-FFF2-40B4-BE49-F238E27FC236}">
                  <a16:creationId xmlns:a16="http://schemas.microsoft.com/office/drawing/2014/main" id="{0D74AA78-CBF0-EE4B-0F11-169EF2910784}"/>
                </a:ext>
              </a:extLst>
            </p:cNvPr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5FF83B8-6BB1-D6E4-AB02-A71FF77FDBDF}"/>
                </a:ext>
              </a:extLst>
            </p:cNvPr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57" name="Picture 56">
            <a:hlinkClick r:id="rId13" action="ppaction://hlinksldjump"/>
            <a:extLst>
              <a:ext uri="{FF2B5EF4-FFF2-40B4-BE49-F238E27FC236}">
                <a16:creationId xmlns:a16="http://schemas.microsoft.com/office/drawing/2014/main" id="{FC424644-FF6F-8727-9E3C-A2FA2FE7E5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58" name="Tieng-bup-www_tiengdong_com">
            <a:hlinkClick r:id="" action="ppaction://media"/>
            <a:extLst>
              <a:ext uri="{FF2B5EF4-FFF2-40B4-BE49-F238E27FC236}">
                <a16:creationId xmlns:a16="http://schemas.microsoft.com/office/drawing/2014/main" id="{C418D666-37ED-9163-6D45-0590D7110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9" name="Picture 58" descr="Logo, company name&#10;&#10;Description automatically generated">
            <a:extLst>
              <a:ext uri="{FF2B5EF4-FFF2-40B4-BE49-F238E27FC236}">
                <a16:creationId xmlns:a16="http://schemas.microsoft.com/office/drawing/2014/main" id="{6E33C7D1-A99F-22C2-E0FF-5715C3F441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6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</TotalTime>
  <Words>650</Words>
  <Application>Microsoft Office PowerPoint</Application>
  <PresentationFormat>Widescreen</PresentationFormat>
  <Paragraphs>86</Paragraphs>
  <Slides>20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Courier New</vt:lpstr>
      <vt:lpstr>HP001 4 hàng</vt:lpstr>
      <vt:lpstr>iCiel Cadena</vt:lpstr>
      <vt:lpstr>Nunito Black</vt:lpstr>
      <vt:lpstr>UTM Avo</vt:lpstr>
      <vt:lpstr>Office Theme</vt:lpstr>
      <vt:lpstr>2_Office Theme</vt:lpstr>
      <vt:lpstr>3_Office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Monkey</dc:creator>
  <dc:description>9Slide.vn</dc:description>
  <cp:lastModifiedBy>Administrator</cp:lastModifiedBy>
  <cp:revision>10</cp:revision>
  <dcterms:created xsi:type="dcterms:W3CDTF">2023-05-11T09:14:59Z</dcterms:created>
  <dcterms:modified xsi:type="dcterms:W3CDTF">2025-05-09T02:17:01Z</dcterms:modified>
  <cp:category>9Slide.vn</cp:category>
</cp:coreProperties>
</file>