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60" r:id="rId2"/>
    <p:sldMasterId id="2147483744" r:id="rId3"/>
    <p:sldMasterId id="2147483756" r:id="rId4"/>
    <p:sldMasterId id="2147483780" r:id="rId5"/>
    <p:sldMasterId id="2147483792" r:id="rId6"/>
    <p:sldMasterId id="2147483804" r:id="rId7"/>
  </p:sldMasterIdLst>
  <p:notesMasterIdLst>
    <p:notesMasterId r:id="rId31"/>
  </p:notesMasterIdLst>
  <p:sldIdLst>
    <p:sldId id="256" r:id="rId8"/>
    <p:sldId id="257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261" r:id="rId17"/>
    <p:sldId id="378" r:id="rId18"/>
    <p:sldId id="382" r:id="rId19"/>
    <p:sldId id="393" r:id="rId20"/>
    <p:sldId id="394" r:id="rId21"/>
    <p:sldId id="351" r:id="rId22"/>
    <p:sldId id="353" r:id="rId23"/>
    <p:sldId id="392" r:id="rId24"/>
    <p:sldId id="395" r:id="rId25"/>
    <p:sldId id="263" r:id="rId26"/>
    <p:sldId id="264" r:id="rId27"/>
    <p:sldId id="265" r:id="rId28"/>
    <p:sldId id="266" r:id="rId29"/>
    <p:sldId id="296" r:id="rId30"/>
  </p:sldIdLst>
  <p:sldSz cx="12192000" cy="6858000"/>
  <p:notesSz cx="6858000" cy="9144000"/>
  <p:embeddedFontLst>
    <p:embeddedFont>
      <p:font typeface="Cambria Math" panose="02040503050406030204" pitchFamily="18" charset="0"/>
      <p:regular r:id="rId32"/>
    </p:embeddedFont>
    <p:embeddedFont>
      <p:font typeface="UTM Avo" panose="02040603050506020204" pitchFamily="18" charset="0"/>
      <p:regular r:id="rId33"/>
      <p:bold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5" roundtripDataSignature="AMtx7miaBWwIcrU9n4N1e5s1b0zNy0su1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F7"/>
    <a:srgbClr val="FFFFFF"/>
    <a:srgbClr val="F5EC91"/>
    <a:srgbClr val="F7F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6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6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21" Type="http://schemas.openxmlformats.org/officeDocument/2006/relationships/slide" Target="slides/slide14.xml"/><Relationship Id="rId34" Type="http://schemas.openxmlformats.org/officeDocument/2006/relationships/font" Target="fonts/font3.fntdata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2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commentAuthors" Target="comment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customschemas.google.com/relationships/presentationmetadata" Target="metadata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10945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18055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16744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15592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4" name="Google Shape;21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2" name="Google Shape;2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8" name="Google Shape;25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4" name="Google Shape;29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0" name="Google Shape;3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6" name="Google Shape;3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2" name="Google Shape;3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02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81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410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690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88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123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94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108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073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85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680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11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87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12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1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88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08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3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5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2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81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304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780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406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248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61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440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339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026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13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005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049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227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089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50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029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308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765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893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667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514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437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817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 TITLE" type="title">
  <p:cSld name="OPEN 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6603" y="413717"/>
            <a:ext cx="12241067" cy="6051068"/>
            <a:chOff x="-12452" y="310275"/>
            <a:chExt cx="9180800" cy="4538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415600" y="1930401"/>
            <a:ext cx="11360800" cy="1942000"/>
          </a:xfrm>
          <a:prstGeom prst="rect">
            <a:avLst/>
          </a:prstGeom>
        </p:spPr>
        <p:txBody>
          <a:bodyPr spcFirstLastPara="1" wrap="square" lIns="166760" tIns="166760" rIns="166760" bIns="16676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415600" y="3849868"/>
            <a:ext cx="11360800" cy="1056800"/>
          </a:xfrm>
          <a:prstGeom prst="rect">
            <a:avLst/>
          </a:prstGeom>
        </p:spPr>
        <p:txBody>
          <a:bodyPr spcFirstLastPara="1" wrap="square" lIns="166760" tIns="166760" rIns="166760" bIns="16676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5211353"/>
      </p:ext>
    </p:extLst>
  </p:cSld>
  <p:clrMapOvr>
    <a:masterClrMapping/>
  </p:clrMapOvr>
  <p:transition>
    <p:split orient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17"/>
            <a:ext cx="12241067" cy="6051068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166760" tIns="166760" rIns="166760" bIns="16676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166760" tIns="166760" rIns="166760" bIns="16676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166760" tIns="166760" rIns="166760" bIns="16676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166760" tIns="166760" rIns="166760" bIns="16676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4667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8"/>
            <a:ext cx="11360800" cy="977200"/>
          </a:xfrm>
          <a:prstGeom prst="rect">
            <a:avLst/>
          </a:prstGeom>
          <a:ln>
            <a:noFill/>
          </a:ln>
        </p:spPr>
        <p:txBody>
          <a:bodyPr spcFirstLastPara="1" wrap="square" lIns="166760" tIns="166760" rIns="166760" bIns="16676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2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933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933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933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933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933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933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933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933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5"/>
            <a:ext cx="1992000" cy="1056800"/>
          </a:xfrm>
          <a:prstGeom prst="rect">
            <a:avLst/>
          </a:prstGeom>
        </p:spPr>
        <p:txBody>
          <a:bodyPr spcFirstLastPara="1" wrap="square" lIns="166760" tIns="166760" rIns="166760" bIns="1667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5"/>
            <a:ext cx="1992000" cy="1056800"/>
          </a:xfrm>
          <a:prstGeom prst="rect">
            <a:avLst/>
          </a:prstGeom>
        </p:spPr>
        <p:txBody>
          <a:bodyPr spcFirstLastPara="1" wrap="square" lIns="166760" tIns="166760" rIns="166760" bIns="1667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5"/>
            <a:ext cx="1992000" cy="1056800"/>
          </a:xfrm>
          <a:prstGeom prst="rect">
            <a:avLst/>
          </a:prstGeom>
        </p:spPr>
        <p:txBody>
          <a:bodyPr spcFirstLastPara="1" wrap="square" lIns="166760" tIns="166760" rIns="166760" bIns="1667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5"/>
            <a:ext cx="1992000" cy="1056800"/>
          </a:xfrm>
          <a:prstGeom prst="rect">
            <a:avLst/>
          </a:prstGeom>
        </p:spPr>
        <p:txBody>
          <a:bodyPr spcFirstLastPara="1" wrap="square" lIns="166760" tIns="166760" rIns="166760" bIns="1667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5"/>
            <a:ext cx="1992000" cy="1056800"/>
          </a:xfrm>
          <a:prstGeom prst="rect">
            <a:avLst/>
          </a:prstGeom>
        </p:spPr>
        <p:txBody>
          <a:bodyPr spcFirstLastPara="1" wrap="square" lIns="166760" tIns="166760" rIns="166760" bIns="1667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3265484"/>
      </p:ext>
    </p:extLst>
  </p:cSld>
  <p:clrMapOvr>
    <a:masterClrMapping/>
  </p:clrMapOvr>
  <p:transition>
    <p:split orient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16"/>
          <p:cNvGrpSpPr/>
          <p:nvPr/>
        </p:nvGrpSpPr>
        <p:grpSpPr>
          <a:xfrm>
            <a:off x="-16603" y="413717"/>
            <a:ext cx="12241067" cy="6051068"/>
            <a:chOff x="-12452" y="310275"/>
            <a:chExt cx="9180800" cy="4538300"/>
          </a:xfrm>
        </p:grpSpPr>
        <p:cxnSp>
          <p:nvCxnSpPr>
            <p:cNvPr id="246" name="Google Shape;246;p1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1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1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1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1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1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1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1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1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1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1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1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8" name="Google Shape;258;p16"/>
          <p:cNvSpPr txBox="1">
            <a:spLocks noGrp="1"/>
          </p:cNvSpPr>
          <p:nvPr>
            <p:ph type="subTitle" idx="1"/>
          </p:nvPr>
        </p:nvSpPr>
        <p:spPr>
          <a:xfrm>
            <a:off x="1974803" y="2844533"/>
            <a:ext cx="2252400" cy="1056800"/>
          </a:xfrm>
          <a:prstGeom prst="rect">
            <a:avLst/>
          </a:prstGeom>
        </p:spPr>
        <p:txBody>
          <a:bodyPr spcFirstLastPara="1" wrap="square" lIns="166760" tIns="166760" rIns="166760" bIns="1667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6"/>
          <p:cNvSpPr txBox="1">
            <a:spLocks noGrp="1"/>
          </p:cNvSpPr>
          <p:nvPr>
            <p:ph type="subTitle" idx="2"/>
          </p:nvPr>
        </p:nvSpPr>
        <p:spPr>
          <a:xfrm>
            <a:off x="4969788" y="2844533"/>
            <a:ext cx="2252400" cy="1056800"/>
          </a:xfrm>
          <a:prstGeom prst="rect">
            <a:avLst/>
          </a:prstGeom>
        </p:spPr>
        <p:txBody>
          <a:bodyPr spcFirstLastPara="1" wrap="square" lIns="166760" tIns="166760" rIns="166760" bIns="1667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6"/>
          <p:cNvSpPr txBox="1">
            <a:spLocks noGrp="1"/>
          </p:cNvSpPr>
          <p:nvPr>
            <p:ph type="subTitle" idx="3"/>
          </p:nvPr>
        </p:nvSpPr>
        <p:spPr>
          <a:xfrm>
            <a:off x="7964777" y="2844533"/>
            <a:ext cx="2252400" cy="1056800"/>
          </a:xfrm>
          <a:prstGeom prst="rect">
            <a:avLst/>
          </a:prstGeom>
        </p:spPr>
        <p:txBody>
          <a:bodyPr spcFirstLastPara="1" wrap="square" lIns="166760" tIns="166760" rIns="166760" bIns="1667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6"/>
          <p:cNvSpPr txBox="1">
            <a:spLocks noGrp="1"/>
          </p:cNvSpPr>
          <p:nvPr>
            <p:ph type="ctrTitle"/>
          </p:nvPr>
        </p:nvSpPr>
        <p:spPr>
          <a:xfrm>
            <a:off x="1885017" y="1765735"/>
            <a:ext cx="2432000" cy="977200"/>
          </a:xfrm>
          <a:prstGeom prst="rect">
            <a:avLst/>
          </a:prstGeom>
        </p:spPr>
        <p:txBody>
          <a:bodyPr spcFirstLastPara="1" wrap="square" lIns="166760" tIns="166760" rIns="166760" bIns="16676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2" name="Google Shape;262;p16"/>
          <p:cNvSpPr txBox="1">
            <a:spLocks noGrp="1"/>
          </p:cNvSpPr>
          <p:nvPr>
            <p:ph type="ctrTitle" idx="4"/>
          </p:nvPr>
        </p:nvSpPr>
        <p:spPr>
          <a:xfrm>
            <a:off x="4880020" y="1765735"/>
            <a:ext cx="2432000" cy="977200"/>
          </a:xfrm>
          <a:prstGeom prst="rect">
            <a:avLst/>
          </a:prstGeom>
        </p:spPr>
        <p:txBody>
          <a:bodyPr spcFirstLastPara="1" wrap="square" lIns="166760" tIns="166760" rIns="166760" bIns="16676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3" name="Google Shape;263;p16"/>
          <p:cNvSpPr txBox="1">
            <a:spLocks noGrp="1"/>
          </p:cNvSpPr>
          <p:nvPr>
            <p:ph type="ctrTitle" idx="5"/>
          </p:nvPr>
        </p:nvSpPr>
        <p:spPr>
          <a:xfrm>
            <a:off x="7874997" y="1765735"/>
            <a:ext cx="2432000" cy="977200"/>
          </a:xfrm>
          <a:prstGeom prst="rect">
            <a:avLst/>
          </a:prstGeom>
        </p:spPr>
        <p:txBody>
          <a:bodyPr spcFirstLastPara="1" wrap="square" lIns="166760" tIns="166760" rIns="166760" bIns="16676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4" name="Google Shape;264;p16"/>
          <p:cNvSpPr txBox="1">
            <a:spLocks noGrp="1"/>
          </p:cNvSpPr>
          <p:nvPr>
            <p:ph type="subTitle" idx="6"/>
          </p:nvPr>
        </p:nvSpPr>
        <p:spPr>
          <a:xfrm>
            <a:off x="1974803" y="4990835"/>
            <a:ext cx="2252400" cy="1056800"/>
          </a:xfrm>
          <a:prstGeom prst="rect">
            <a:avLst/>
          </a:prstGeom>
        </p:spPr>
        <p:txBody>
          <a:bodyPr spcFirstLastPara="1" wrap="square" lIns="166760" tIns="166760" rIns="166760" bIns="1667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16"/>
          <p:cNvSpPr txBox="1">
            <a:spLocks noGrp="1"/>
          </p:cNvSpPr>
          <p:nvPr>
            <p:ph type="subTitle" idx="7"/>
          </p:nvPr>
        </p:nvSpPr>
        <p:spPr>
          <a:xfrm>
            <a:off x="4969788" y="4990835"/>
            <a:ext cx="2252400" cy="1056800"/>
          </a:xfrm>
          <a:prstGeom prst="rect">
            <a:avLst/>
          </a:prstGeom>
        </p:spPr>
        <p:txBody>
          <a:bodyPr spcFirstLastPara="1" wrap="square" lIns="166760" tIns="166760" rIns="166760" bIns="1667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6"/>
          <p:cNvSpPr txBox="1">
            <a:spLocks noGrp="1"/>
          </p:cNvSpPr>
          <p:nvPr>
            <p:ph type="subTitle" idx="8"/>
          </p:nvPr>
        </p:nvSpPr>
        <p:spPr>
          <a:xfrm>
            <a:off x="7964760" y="4990835"/>
            <a:ext cx="2252400" cy="1056800"/>
          </a:xfrm>
          <a:prstGeom prst="rect">
            <a:avLst/>
          </a:prstGeom>
        </p:spPr>
        <p:txBody>
          <a:bodyPr spcFirstLastPara="1" wrap="square" lIns="166760" tIns="166760" rIns="166760" bIns="16676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6"/>
          <p:cNvSpPr txBox="1">
            <a:spLocks noGrp="1"/>
          </p:cNvSpPr>
          <p:nvPr>
            <p:ph type="ctrTitle" idx="9"/>
          </p:nvPr>
        </p:nvSpPr>
        <p:spPr>
          <a:xfrm>
            <a:off x="1885000" y="3912035"/>
            <a:ext cx="2432000" cy="977200"/>
          </a:xfrm>
          <a:prstGeom prst="rect">
            <a:avLst/>
          </a:prstGeom>
        </p:spPr>
        <p:txBody>
          <a:bodyPr spcFirstLastPara="1" wrap="square" lIns="166760" tIns="166760" rIns="166760" bIns="16676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8" name="Google Shape;268;p16"/>
          <p:cNvSpPr txBox="1">
            <a:spLocks noGrp="1"/>
          </p:cNvSpPr>
          <p:nvPr>
            <p:ph type="ctrTitle" idx="13"/>
          </p:nvPr>
        </p:nvSpPr>
        <p:spPr>
          <a:xfrm>
            <a:off x="4880004" y="3912035"/>
            <a:ext cx="2432000" cy="977200"/>
          </a:xfrm>
          <a:prstGeom prst="rect">
            <a:avLst/>
          </a:prstGeom>
        </p:spPr>
        <p:txBody>
          <a:bodyPr spcFirstLastPara="1" wrap="square" lIns="166760" tIns="166760" rIns="166760" bIns="16676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9" name="Google Shape;269;p16"/>
          <p:cNvSpPr txBox="1">
            <a:spLocks noGrp="1"/>
          </p:cNvSpPr>
          <p:nvPr>
            <p:ph type="ctrTitle" idx="14"/>
          </p:nvPr>
        </p:nvSpPr>
        <p:spPr>
          <a:xfrm>
            <a:off x="7874981" y="3912035"/>
            <a:ext cx="2432000" cy="977200"/>
          </a:xfrm>
          <a:prstGeom prst="rect">
            <a:avLst/>
          </a:prstGeom>
        </p:spPr>
        <p:txBody>
          <a:bodyPr spcFirstLastPara="1" wrap="square" lIns="166760" tIns="166760" rIns="166760" bIns="16676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733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70" name="Google Shape;270;p16"/>
          <p:cNvSpPr txBox="1">
            <a:spLocks noGrp="1"/>
          </p:cNvSpPr>
          <p:nvPr>
            <p:ph type="ctrTitle" idx="15"/>
          </p:nvPr>
        </p:nvSpPr>
        <p:spPr>
          <a:xfrm>
            <a:off x="2678400" y="689135"/>
            <a:ext cx="6835200" cy="977200"/>
          </a:xfrm>
          <a:prstGeom prst="rect">
            <a:avLst/>
          </a:prstGeom>
        </p:spPr>
        <p:txBody>
          <a:bodyPr spcFirstLastPara="1" wrap="square" lIns="166760" tIns="166760" rIns="166760" bIns="16676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933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734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734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734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734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734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734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734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734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6108882"/>
      </p:ext>
    </p:extLst>
  </p:cSld>
  <p:clrMapOvr>
    <a:masterClrMapping/>
  </p:clrMapOvr>
  <p:transition>
    <p:split orient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0"/>
          <p:cNvSpPr txBox="1">
            <a:spLocks noGrp="1"/>
          </p:cNvSpPr>
          <p:nvPr>
            <p:ph type="dt" idx="10"/>
          </p:nvPr>
        </p:nvSpPr>
        <p:spPr>
          <a:xfrm>
            <a:off x="304800" y="4237581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sz="1733" dirty="0"/>
          </a:p>
        </p:txBody>
      </p:sp>
      <p:sp>
        <p:nvSpPr>
          <p:cNvPr id="13" name="Google Shape;13;p10"/>
          <p:cNvSpPr txBox="1">
            <a:spLocks noGrp="1"/>
          </p:cNvSpPr>
          <p:nvPr>
            <p:ph type="ftr" idx="11"/>
          </p:nvPr>
        </p:nvSpPr>
        <p:spPr>
          <a:xfrm>
            <a:off x="2082800" y="4237581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sz="1733" dirty="0"/>
          </a:p>
        </p:txBody>
      </p:sp>
      <p:sp>
        <p:nvSpPr>
          <p:cNvPr id="14" name="Google Shape;14;p10"/>
          <p:cNvSpPr txBox="1">
            <a:spLocks noGrp="1"/>
          </p:cNvSpPr>
          <p:nvPr>
            <p:ph type="sldNum" idx="12"/>
          </p:nvPr>
        </p:nvSpPr>
        <p:spPr>
          <a:xfrm>
            <a:off x="4368800" y="4237581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UTM Avo" panose="02040603050506020204" pitchFamily="18" charset="0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z="1733" smtClean="0"/>
              <a:pPr/>
              <a:t>‹#›</a:t>
            </a:fld>
            <a:endParaRPr lang="en-US" sz="1733" dirty="0"/>
          </a:p>
        </p:txBody>
      </p:sp>
    </p:spTree>
    <p:extLst>
      <p:ext uri="{BB962C8B-B14F-4D97-AF65-F5344CB8AC3E}">
        <p14:creationId xmlns:p14="http://schemas.microsoft.com/office/powerpoint/2010/main" val="2291707088"/>
      </p:ext>
    </p:extLst>
  </p:cSld>
  <p:clrMapOvr>
    <a:masterClrMapping/>
  </p:clrMapOvr>
  <p:transition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79263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B8E471B-AE77-BA89-2C2C-3C1B3FFC444A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49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62D52B3-CF31-4732-86D0-40AC1C07CA05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92384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C1B85617-5F9C-4A1A-B683-2137AA5F1868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85110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6760" tIns="166760" rIns="166760" bIns="16676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Permanent Marker"/>
              <a:buNone/>
              <a:defRPr sz="2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6760" tIns="166760" rIns="166760" bIns="166760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2558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</p:sldLayoutIdLst>
  <p:transition>
    <p:split orient="vert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74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1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.png"/><Relationship Id="rId5" Type="http://schemas.openxmlformats.org/officeDocument/2006/relationships/image" Target="../media/image43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3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2/1/391/75/" TargetMode="Externa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74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75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64.png"/><Relationship Id="rId4" Type="http://schemas.openxmlformats.org/officeDocument/2006/relationships/hyperlink" Target="https://www.facebook.com/groups/hoc10donghanhcunggiaovientieuhoc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5.xml"/><Relationship Id="rId18" Type="http://schemas.openxmlformats.org/officeDocument/2006/relationships/image" Target="../media/image25.png"/><Relationship Id="rId3" Type="http://schemas.openxmlformats.org/officeDocument/2006/relationships/image" Target="../media/image4.png"/><Relationship Id="rId21" Type="http://schemas.openxmlformats.org/officeDocument/2006/relationships/slide" Target="slide9.xml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17" Type="http://schemas.openxmlformats.org/officeDocument/2006/relationships/slide" Target="slide7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2.png"/><Relationship Id="rId11" Type="http://schemas.openxmlformats.org/officeDocument/2006/relationships/slide" Target="slide19.xml"/><Relationship Id="rId5" Type="http://schemas.openxmlformats.org/officeDocument/2006/relationships/image" Target="../media/image17.png"/><Relationship Id="rId15" Type="http://schemas.openxmlformats.org/officeDocument/2006/relationships/slide" Target="slide6.xml"/><Relationship Id="rId23" Type="http://schemas.openxmlformats.org/officeDocument/2006/relationships/image" Target="../media/image15.png"/><Relationship Id="rId10" Type="http://schemas.openxmlformats.org/officeDocument/2006/relationships/image" Target="../media/image21.png"/><Relationship Id="rId19" Type="http://schemas.openxmlformats.org/officeDocument/2006/relationships/slide" Target="slide8.xml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openxmlformats.org/officeDocument/2006/relationships/image" Target="../media/image23.png"/><Relationship Id="rId22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12" Type="http://schemas.openxmlformats.org/officeDocument/2006/relationships/slide" Target="slide4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12.png"/><Relationship Id="rId10" Type="http://schemas.openxmlformats.org/officeDocument/2006/relationships/image" Target="../media/image33.png"/><Relationship Id="rId4" Type="http://schemas.openxmlformats.org/officeDocument/2006/relationships/image" Target="../media/image21.png"/><Relationship Id="rId9" Type="http://schemas.openxmlformats.org/officeDocument/2006/relationships/image" Target="../media/image32.png"/><Relationship Id="rId1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.png"/><Relationship Id="rId7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7.png"/><Relationship Id="rId11" Type="http://schemas.openxmlformats.org/officeDocument/2006/relationships/image" Target="../media/image15.png"/><Relationship Id="rId5" Type="http://schemas.openxmlformats.org/officeDocument/2006/relationships/image" Target="../media/image28.png"/><Relationship Id="rId10" Type="http://schemas.openxmlformats.org/officeDocument/2006/relationships/image" Target="../media/image12.png"/><Relationship Id="rId4" Type="http://schemas.openxmlformats.org/officeDocument/2006/relationships/image" Target="../media/image21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.png"/><Relationship Id="rId7" Type="http://schemas.openxmlformats.org/officeDocument/2006/relationships/slide" Target="slide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8.png"/><Relationship Id="rId11" Type="http://schemas.openxmlformats.org/officeDocument/2006/relationships/image" Target="../media/image15.png"/><Relationship Id="rId5" Type="http://schemas.openxmlformats.org/officeDocument/2006/relationships/image" Target="../media/image28.png"/><Relationship Id="rId10" Type="http://schemas.openxmlformats.org/officeDocument/2006/relationships/image" Target="../media/image12.png"/><Relationship Id="rId4" Type="http://schemas.openxmlformats.org/officeDocument/2006/relationships/image" Target="../media/image21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.png"/><Relationship Id="rId7" Type="http://schemas.openxmlformats.org/officeDocument/2006/relationships/slide" Target="slide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9.png"/><Relationship Id="rId11" Type="http://schemas.openxmlformats.org/officeDocument/2006/relationships/image" Target="../media/image15.png"/><Relationship Id="rId5" Type="http://schemas.openxmlformats.org/officeDocument/2006/relationships/image" Target="../media/image28.png"/><Relationship Id="rId10" Type="http://schemas.openxmlformats.org/officeDocument/2006/relationships/image" Target="../media/image12.png"/><Relationship Id="rId4" Type="http://schemas.openxmlformats.org/officeDocument/2006/relationships/image" Target="../media/image21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.png"/><Relationship Id="rId7" Type="http://schemas.openxmlformats.org/officeDocument/2006/relationships/slide" Target="slide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0.png"/><Relationship Id="rId11" Type="http://schemas.openxmlformats.org/officeDocument/2006/relationships/image" Target="../media/image15.png"/><Relationship Id="rId5" Type="http://schemas.openxmlformats.org/officeDocument/2006/relationships/image" Target="../media/image28.png"/><Relationship Id="rId10" Type="http://schemas.openxmlformats.org/officeDocument/2006/relationships/image" Target="../media/image12.png"/><Relationship Id="rId4" Type="http://schemas.openxmlformats.org/officeDocument/2006/relationships/image" Target="../media/image21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"/>
          <p:cNvSpPr txBox="1"/>
          <p:nvPr/>
        </p:nvSpPr>
        <p:spPr>
          <a:xfrm>
            <a:off x="9510944" y="81280"/>
            <a:ext cx="268105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TOÁN 4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64" name="Google Shape;164;p1"/>
          <p:cNvSpPr/>
          <p:nvPr/>
        </p:nvSpPr>
        <p:spPr>
          <a:xfrm>
            <a:off x="10807051" y="670412"/>
            <a:ext cx="99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Tập</a:t>
            </a:r>
            <a:r>
              <a:rPr lang="en-US" sz="2400" b="0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2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65" name="Google Shape;165;p1"/>
          <p:cNvSpPr txBox="1"/>
          <p:nvPr/>
        </p:nvSpPr>
        <p:spPr>
          <a:xfrm>
            <a:off x="258618" y="727611"/>
            <a:ext cx="11674763" cy="391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-US" sz="54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Tuần 31</a:t>
            </a:r>
            <a:endParaRPr sz="1600"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it-IT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Bài 86: Luyện tập chung - Tiết 2</a:t>
            </a:r>
            <a:endParaRPr sz="16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4"/>
            <a:extLst>
              <a:ext uri="{FF2B5EF4-FFF2-40B4-BE49-F238E27FC236}">
                <a16:creationId xmlns:a16="http://schemas.microsoft.com/office/drawing/2014/main" id="{7A7ED3C5-F0FC-72BC-76D2-219455387C6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713706" y="1673012"/>
            <a:ext cx="632493" cy="375921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435064" y="1640490"/>
            <a:ext cx="9102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000"/>
              </a:spcAft>
              <a:defRPr/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EF0E07-57D8-6847-C337-DDD5BF0AE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9886" y="1794725"/>
            <a:ext cx="5715294" cy="31561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BC118A3-FEC7-D2BE-27A4-DE341B8515F9}"/>
                  </a:ext>
                </a:extLst>
              </p:cNvPr>
              <p:cNvSpPr/>
              <p:nvPr/>
            </p:nvSpPr>
            <p:spPr>
              <a:xfrm>
                <a:off x="602616" y="1956798"/>
                <a:ext cx="3028950" cy="29175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2400" dirty="0">
                    <a:latin typeface="UTM Avo" panose="0204060305050602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2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/>
                      </a:rPr>
                      <m:t>×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2400" dirty="0">
                  <a:latin typeface="UTM Avo" panose="020406030505060202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en-US" sz="2400" dirty="0">
                    <a:latin typeface="UTM Avo" panose="0204060305050602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  <m:r>
                      <a:rPr lang="en-US" sz="2400" i="1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: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2400" dirty="0">
                  <a:latin typeface="UTM Avo" panose="020406030505060202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400" dirty="0">
                    <a:latin typeface="UTM Avo" panose="02040603050506020204" pitchFamily="18" charset="0"/>
                    <a:cs typeface="Times New Roman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cs typeface="Times New Roman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cs typeface="Times New Roman"/>
                          </a:rPr>
                          <m:t>4</m:t>
                        </m:r>
                      </m:den>
                    </m:f>
                    <m:r>
                      <a:rPr lang="en-US" sz="2400" i="1">
                        <a:latin typeface="Cambria Math"/>
                      </a:rPr>
                      <m:t>×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/>
                                <a:cs typeface="Times New Roman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2400">
                                <a:latin typeface="UTM Avo" panose="02040603050506020204" pitchFamily="18" charset="0"/>
                                <a:ea typeface="Cambria Math"/>
                                <a:cs typeface="Times New Roman"/>
                              </a:rPr>
                              <m:t>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400">
                                <a:latin typeface="UTM Avo" panose="02040603050506020204" pitchFamily="18" charset="0"/>
                                <a:ea typeface="Cambria Math"/>
                                <a:cs typeface="Times New Roman"/>
                              </a:rPr>
                              <m:t>2</m:t>
                            </m:r>
                          </m:den>
                        </m:f>
                        <m:r>
                          <a:rPr lang="en-US" sz="2400" i="1">
                            <a:latin typeface="Cambria Math"/>
                            <a:ea typeface="等线"/>
                            <a:cs typeface="Times New Roman"/>
                          </a:rPr>
                          <m:t>−</m:t>
                        </m:r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等线"/>
                                <a:cs typeface="Times New Roman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2400">
                                <a:latin typeface="UTM Avo" panose="02040603050506020204" pitchFamily="18" charset="0"/>
                                <a:ea typeface="等线"/>
                                <a:cs typeface="Times New Roman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400">
                                <a:latin typeface="UTM Avo" panose="02040603050506020204" pitchFamily="18" charset="0"/>
                                <a:ea typeface="等线"/>
                                <a:cs typeface="Times New Roman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BC118A3-FEC7-D2BE-27A4-DE341B8515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616" y="1956798"/>
                <a:ext cx="3028950" cy="2917530"/>
              </a:xfrm>
              <a:prstGeom prst="rect">
                <a:avLst/>
              </a:prstGeom>
              <a:blipFill>
                <a:blip r:embed="rId5"/>
                <a:stretch>
                  <a:fillRect l="-3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1F2AAFE-BDFA-FD24-C626-8628CDC97E3F}"/>
                  </a:ext>
                </a:extLst>
              </p:cNvPr>
              <p:cNvSpPr/>
              <p:nvPr/>
            </p:nvSpPr>
            <p:spPr>
              <a:xfrm>
                <a:off x="2623755" y="1952860"/>
                <a:ext cx="2215094" cy="9655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  <a:ea typeface="等线"/>
                        <a:cs typeface="Times New Roman"/>
                      </a:rPr>
                      <m:t>=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等线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等线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ea typeface="等线"/>
                        <a:cs typeface="Times New Roman"/>
                      </a:rPr>
                      <m:t> </m:t>
                    </m:r>
                    <m:r>
                      <a:rPr lang="en-US" sz="2400" i="1">
                        <a:latin typeface="Cambria Math"/>
                        <a:ea typeface="等线"/>
                        <a:cs typeface="Times New Roman"/>
                      </a:rPr>
                      <m:t>+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等线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7</m:t>
                        </m:r>
                      </m:den>
                    </m:f>
                    <m:r>
                      <a:rPr lang="en-US" sz="2400" i="1">
                        <a:latin typeface="Cambria Math"/>
                        <a:ea typeface="等线"/>
                        <a:cs typeface="Times New Roman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73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21</m:t>
                        </m:r>
                      </m:den>
                    </m:f>
                  </m:oMath>
                </a14:m>
                <a:endParaRPr lang="en-US" sz="24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1F2AAFE-BDFA-FD24-C626-8628CDC97E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3755" y="1952860"/>
                <a:ext cx="2215094" cy="9655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97B8D1F-F6E9-4DB2-F84D-5744A7EE9F49}"/>
                  </a:ext>
                </a:extLst>
              </p:cNvPr>
              <p:cNvSpPr/>
              <p:nvPr/>
            </p:nvSpPr>
            <p:spPr>
              <a:xfrm>
                <a:off x="2330936" y="2892682"/>
                <a:ext cx="2062809" cy="9601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  <a:ea typeface="等线"/>
                        <a:cs typeface="Times New Roman"/>
                      </a:rPr>
                      <m:t>=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等线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等线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  <a:ea typeface="等线"/>
                        <a:cs typeface="Times New Roman"/>
                      </a:rPr>
                      <m:t>−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等线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14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15</m:t>
                        </m:r>
                      </m:den>
                    </m:f>
                    <m:r>
                      <a:rPr lang="en-US" sz="2400" i="1">
                        <a:latin typeface="Cambria Math"/>
                        <a:ea typeface="等线"/>
                        <a:cs typeface="Times New Roman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5</m:t>
                        </m:r>
                      </m:den>
                    </m:f>
                  </m:oMath>
                </a14:m>
                <a:endParaRPr lang="en-US" sz="24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97B8D1F-F6E9-4DB2-F84D-5744A7EE9F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0936" y="2892682"/>
                <a:ext cx="2062809" cy="9601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99BCE75-443E-6E75-8BDB-4B107728EB02}"/>
                  </a:ext>
                </a:extLst>
              </p:cNvPr>
              <p:cNvSpPr/>
              <p:nvPr/>
            </p:nvSpPr>
            <p:spPr>
              <a:xfrm>
                <a:off x="2595432" y="3828759"/>
                <a:ext cx="1798313" cy="9600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  <a:ea typeface="等线"/>
                        <a:cs typeface="Times New Roman"/>
                      </a:rPr>
                      <m:t>=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等线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等线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  <a:ea typeface="等线"/>
                        <a:cs typeface="Times New Roman"/>
                      </a:rPr>
                      <m:t>×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等线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2</m:t>
                        </m:r>
                      </m:den>
                    </m:f>
                    <m:r>
                      <a:rPr lang="en-US" sz="2400" i="1">
                        <a:latin typeface="Cambria Math"/>
                        <a:ea typeface="等线"/>
                        <a:cs typeface="Times New Roman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4</m:t>
                        </m:r>
                      </m:den>
                    </m:f>
                  </m:oMath>
                </a14:m>
                <a:endParaRPr lang="en-US" sz="24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99BCE75-443E-6E75-8BDB-4B107728EB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5432" y="3828759"/>
                <a:ext cx="1798313" cy="96000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452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1" grpId="0"/>
      <p:bldP spid="12" grpId="0"/>
      <p:bldP spid="13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713706" y="1673012"/>
            <a:ext cx="632493" cy="375921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CE4AAE-802D-2A1C-CF78-C08FCD693EF5}"/>
                  </a:ext>
                </a:extLst>
              </p:cNvPr>
              <p:cNvSpPr txBox="1"/>
              <p:nvPr/>
            </p:nvSpPr>
            <p:spPr>
              <a:xfrm>
                <a:off x="1420090" y="1321234"/>
                <a:ext cx="10771910" cy="14553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Biết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rằng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trong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cơ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thể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người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nước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chiếm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khoảng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300" i="1">
                            <a:latin typeface="Cambria Math" panose="02040503050406030204" pitchFamily="18" charset="0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3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3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khối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lượng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cơ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thể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.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Hỏi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lượng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nước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trong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cơ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thể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một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người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nặng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65 kg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là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bao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nhiêu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ki-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lô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-gam?</a:t>
                </a:r>
                <a:endParaRPr lang="en-US" sz="23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CE4AAE-802D-2A1C-CF78-C08FCD693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090" y="1321234"/>
                <a:ext cx="10771910" cy="1455398"/>
              </a:xfrm>
              <a:prstGeom prst="rect">
                <a:avLst/>
              </a:prstGeom>
              <a:blipFill>
                <a:blip r:embed="rId4"/>
                <a:stretch>
                  <a:fillRect l="-849" r="-792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A30B181B-CCC2-59C2-C7DA-C1F4E7BC2376}"/>
              </a:ext>
            </a:extLst>
          </p:cNvPr>
          <p:cNvSpPr/>
          <p:nvPr/>
        </p:nvSpPr>
        <p:spPr>
          <a:xfrm>
            <a:off x="4043655" y="2854612"/>
            <a:ext cx="1483938" cy="574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itchFamily="34" charset="0"/>
              </a:rPr>
              <a:t>Bài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itchFamily="34" charset="0"/>
              </a:rPr>
              <a:t>giải</a:t>
            </a:r>
            <a:endParaRPr lang="en-US" sz="2400" b="1" dirty="0">
              <a:solidFill>
                <a:srgbClr val="C00000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AA6D903-EC3B-7134-01CE-D9ABEDC69126}"/>
                  </a:ext>
                </a:extLst>
              </p:cNvPr>
              <p:cNvSpPr/>
              <p:nvPr/>
            </p:nvSpPr>
            <p:spPr>
              <a:xfrm>
                <a:off x="2232651" y="3429000"/>
                <a:ext cx="5105947" cy="27576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Lượng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nước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trong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cơ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thể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của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người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nặng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65 kg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là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:</a:t>
                </a:r>
              </a:p>
              <a:p>
                <a:pPr algn="ctr">
                  <a:lnSpc>
                    <a:spcPct val="150000"/>
                  </a:lnSpc>
                  <a:spcAft>
                    <a:spcPts val="533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>
                        <a:latin typeface="UTM Avo" panose="02040603050506020204" pitchFamily="18" charset="0"/>
                        <a:ea typeface="Calibri"/>
                        <a:cs typeface="Times New Roman"/>
                      </a:rPr>
                      <m:t>65</m:t>
                    </m:r>
                    <m:r>
                      <a:rPr lang="en-US" sz="2400">
                        <a:latin typeface="Cambria Math"/>
                        <a:ea typeface="Calibri"/>
                        <a:cs typeface="Times New Roman"/>
                      </a:rPr>
                      <m:t>×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5</m:t>
                        </m:r>
                      </m:den>
                    </m:f>
                    <m:r>
                      <a:rPr lang="en-US" sz="2400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r>
                      <m:rPr>
                        <m:nor/>
                      </m:rPr>
                      <a:rPr lang="en-US" sz="2400" i="0">
                        <a:latin typeface="UTM Avo" panose="02040603050506020204" pitchFamily="18" charset="0"/>
                        <a:ea typeface="Calibri"/>
                        <a:cs typeface="Times New Roman"/>
                      </a:rPr>
                      <m:t>39</m:t>
                    </m:r>
                    <m:r>
                      <a:rPr lang="en-US" sz="2400">
                        <a:latin typeface="Cambria Math"/>
                        <a:ea typeface="Calibri"/>
                        <a:cs typeface="Times New Roman"/>
                      </a:rPr>
                      <m:t> 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(kg)</a:t>
                </a:r>
              </a:p>
              <a:p>
                <a:pPr algn="ctr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Đáp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>
                        <a:latin typeface="UTM Avo" panose="02040603050506020204" pitchFamily="18" charset="0"/>
                        <a:ea typeface="Calibri"/>
                        <a:cs typeface="Times New Roman"/>
                      </a:rPr>
                      <m:t>39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kg.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AA6D903-EC3B-7134-01CE-D9ABEDC691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2651" y="3429000"/>
                <a:ext cx="5105947" cy="2757614"/>
              </a:xfrm>
              <a:prstGeom prst="rect">
                <a:avLst/>
              </a:prstGeom>
              <a:blipFill>
                <a:blip r:embed="rId5"/>
                <a:stretch>
                  <a:fillRect b="-3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120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713706" y="1673012"/>
            <a:ext cx="632493" cy="375921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CE4AAE-802D-2A1C-CF78-C08FCD693EF5}"/>
                  </a:ext>
                </a:extLst>
              </p:cNvPr>
              <p:cNvSpPr txBox="1"/>
              <p:nvPr/>
            </p:nvSpPr>
            <p:spPr>
              <a:xfrm>
                <a:off x="1444587" y="1458390"/>
                <a:ext cx="10238775" cy="2628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Tuần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trước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,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lượt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khách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tham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quan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vườn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bách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thú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là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489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lượt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. Do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thời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tiết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không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thuận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lợi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nên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tuần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này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lượt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khách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tham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quan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vườn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bách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thú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chỉ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bằng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lượt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khách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tham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quan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của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tuần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trước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.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Tính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lượt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khách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tham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quan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tuần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này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?</a:t>
                </a:r>
                <a:endParaRPr lang="en-US" sz="24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CE4AAE-802D-2A1C-CF78-C08FCD693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587" y="1458390"/>
                <a:ext cx="10238775" cy="2628412"/>
              </a:xfrm>
              <a:prstGeom prst="rect">
                <a:avLst/>
              </a:prstGeom>
              <a:blipFill>
                <a:blip r:embed="rId4"/>
                <a:stretch>
                  <a:fillRect l="-952" r="-833" b="-4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9A6E42BE-C882-727D-31E5-7E31B9FF68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3577" y="3605584"/>
            <a:ext cx="3938391" cy="29008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631FE6-BFBB-D1FA-3721-001FD68910A4}"/>
              </a:ext>
            </a:extLst>
          </p:cNvPr>
          <p:cNvSpPr/>
          <p:nvPr/>
        </p:nvSpPr>
        <p:spPr>
          <a:xfrm>
            <a:off x="1444587" y="3942293"/>
            <a:ext cx="1483938" cy="574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itchFamily="34" charset="0"/>
              </a:rPr>
              <a:t>Tóm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itchFamily="34" charset="0"/>
              </a:rPr>
              <a:t>tắt</a:t>
            </a:r>
            <a:endParaRPr lang="en-US" sz="2400" b="1" dirty="0">
              <a:solidFill>
                <a:srgbClr val="C00000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BEDD15A-DB74-8201-B28C-B466625CDA12}"/>
                  </a:ext>
                </a:extLst>
              </p:cNvPr>
              <p:cNvSpPr/>
              <p:nvPr/>
            </p:nvSpPr>
            <p:spPr>
              <a:xfrm>
                <a:off x="1346199" y="4479737"/>
                <a:ext cx="6336190" cy="22026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Khách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tham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quan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tuần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trước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: 489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lượt</a:t>
                </a:r>
                <a:endParaRPr lang="en-US" sz="24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Tuần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này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khách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tuần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trước</a:t>
                </a:r>
                <a:endParaRPr lang="en-US" sz="24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Hỏi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: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khách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tham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quan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tuần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này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?</a:t>
                </a:r>
                <a:endParaRPr lang="en-US" sz="24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BEDD15A-DB74-8201-B28C-B466625CDA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199" y="4479737"/>
                <a:ext cx="6336190" cy="2202654"/>
              </a:xfrm>
              <a:prstGeom prst="rect">
                <a:avLst/>
              </a:prstGeom>
              <a:blipFill>
                <a:blip r:embed="rId6"/>
                <a:stretch>
                  <a:fillRect l="-1540" b="-55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704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713706" y="1673012"/>
            <a:ext cx="632493" cy="375921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4A3BB2-DDD4-849A-412C-26E720FE1C1D}"/>
              </a:ext>
            </a:extLst>
          </p:cNvPr>
          <p:cNvSpPr/>
          <p:nvPr/>
        </p:nvSpPr>
        <p:spPr>
          <a:xfrm>
            <a:off x="3117489" y="2015408"/>
            <a:ext cx="1483938" cy="574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itchFamily="34" charset="0"/>
              </a:rPr>
              <a:t>Bài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itchFamily="34" charset="0"/>
              </a:rPr>
              <a:t>giải</a:t>
            </a:r>
            <a:endParaRPr lang="en-US" sz="2400" b="1" dirty="0">
              <a:solidFill>
                <a:srgbClr val="C00000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C242D54-E4D1-5581-651E-C463A38C576E}"/>
                  </a:ext>
                </a:extLst>
              </p:cNvPr>
              <p:cNvSpPr/>
              <p:nvPr/>
            </p:nvSpPr>
            <p:spPr>
              <a:xfrm>
                <a:off x="753885" y="2592906"/>
                <a:ext cx="6336190" cy="22026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Số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khách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tham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quan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tuần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này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là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:</a:t>
                </a:r>
                <a:endParaRPr lang="en-US" sz="24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  <a:p>
                <a:pPr algn="ctr">
                  <a:lnSpc>
                    <a:spcPct val="150000"/>
                  </a:lnSpc>
                  <a:spcAft>
                    <a:spcPts val="533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489</m:t>
                    </m:r>
                    <m:r>
                      <a:rPr lang="en-US" sz="2400">
                        <a:latin typeface="Cambria Math"/>
                        <a:ea typeface="等线"/>
                        <a:cs typeface="Times New Roman"/>
                      </a:rPr>
                      <m:t>×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等线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>
                            <a:latin typeface="UTM Avo" panose="02040603050506020204" pitchFamily="18" charset="0"/>
                            <a:ea typeface="等线"/>
                            <a:cs typeface="Times New Roman"/>
                          </a:rPr>
                          <m:t>3</m:t>
                        </m:r>
                      </m:den>
                    </m:f>
                    <m:r>
                      <a:rPr lang="en-US" sz="2400">
                        <a:latin typeface="Cambria Math"/>
                        <a:ea typeface="等线"/>
                        <a:cs typeface="Times New Roman"/>
                      </a:rPr>
                      <m:t>=</m:t>
                    </m:r>
                    <m:r>
                      <m:rPr>
                        <m:nor/>
                      </m:rPr>
                      <a:rPr lang="en-US" sz="2400" i="0">
                        <a:latin typeface="UTM Avo" panose="02040603050506020204" pitchFamily="18" charset="0"/>
                        <a:ea typeface="等线"/>
                        <a:cs typeface="Times New Roman"/>
                      </a:rPr>
                      <m:t>326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(</a:t>
                </a:r>
                <a:r>
                  <a:rPr lang="en-US" sz="24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lượt</a:t>
                </a:r>
                <a:r>
                  <a:rPr lang="en-US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)</a:t>
                </a:r>
                <a:endParaRPr lang="en-US" sz="24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400" dirty="0" err="1">
                    <a:latin typeface="UTM Avo" panose="02040603050506020204" pitchFamily="18" charset="0"/>
                    <a:ea typeface="Calibri"/>
                  </a:rPr>
                  <a:t>Đáp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</a:rPr>
                  <a:t>: 326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</a:rPr>
                  <a:t>lượt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/>
                  </a:rPr>
                  <a:t>khách</a:t>
                </a:r>
                <a:r>
                  <a:rPr lang="en-US" sz="2400" dirty="0">
                    <a:latin typeface="UTM Avo" panose="02040603050506020204" pitchFamily="18" charset="0"/>
                    <a:ea typeface="Calibri"/>
                  </a:rPr>
                  <a:t>.</a:t>
                </a:r>
                <a:endParaRPr lang="en-US" sz="24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C242D54-E4D1-5581-651E-C463A38C57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885" y="2592906"/>
                <a:ext cx="6336190" cy="2202654"/>
              </a:xfrm>
              <a:prstGeom prst="rect">
                <a:avLst/>
              </a:prstGeom>
              <a:blipFill>
                <a:blip r:embed="rId4"/>
                <a:stretch>
                  <a:fillRect b="-5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58077438-A9FC-7E12-AB12-58D91289B4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8508" y="2243804"/>
            <a:ext cx="3938391" cy="290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66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3"/>
            <a:extLst>
              <a:ext uri="{FF2B5EF4-FFF2-40B4-BE49-F238E27FC236}">
                <a16:creationId xmlns:a16="http://schemas.microsoft.com/office/drawing/2014/main" id="{517D616F-7D11-6BAF-9D67-3406ACBDC5D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335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F11228-AD21-D458-9398-1C752383BD5B}"/>
              </a:ext>
            </a:extLst>
          </p:cNvPr>
          <p:cNvSpPr/>
          <p:nvPr/>
        </p:nvSpPr>
        <p:spPr>
          <a:xfrm>
            <a:off x="469850" y="1767157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F4BE783-AA9F-401A-B489-90DD261E2B5E}"/>
                  </a:ext>
                </a:extLst>
              </p:cNvPr>
              <p:cNvSpPr txBox="1"/>
              <p:nvPr/>
            </p:nvSpPr>
            <p:spPr>
              <a:xfrm>
                <a:off x="1109930" y="1676881"/>
                <a:ext cx="9585779" cy="37329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Mẹ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đi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siêu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thị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mua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một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số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thực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phẩm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.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Trong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đó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,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mẹ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mua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hoa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quả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hết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350 000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đồng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và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một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số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thực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phẩm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khác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hết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số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tiền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Calibri"/>
                    <a:cs typeface="Times New Roman"/>
                  </a:rPr>
                  <a:t>bằng</a:t>
                </a:r>
                <a:r>
                  <a:rPr lang="en-US" sz="23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300" i="1">
                            <a:latin typeface="Cambria Math" panose="02040503050406030204" pitchFamily="18" charset="0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3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3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số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tiền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mua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hoa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quả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.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Mẹ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đưa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cho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nhân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viên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bán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hàng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tờ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500 000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đồng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và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được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trả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lại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10 000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đồng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.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Hỏi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:</a:t>
                </a:r>
                <a:endParaRPr lang="en-US" sz="23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a)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Mẹ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mua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một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số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thực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phẩm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khác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hết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bao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nhiêu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  <a:cs typeface="Times New Roman"/>
                  </a:rPr>
                  <a:t>tiền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  <a:cs typeface="Times New Roman"/>
                  </a:rPr>
                  <a:t>?</a:t>
                </a:r>
                <a:endParaRPr lang="en-US" sz="23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300" dirty="0">
                    <a:latin typeface="UTM Avo" panose="02040603050506020204" pitchFamily="18" charset="0"/>
                    <a:ea typeface="等线"/>
                  </a:rPr>
                  <a:t>b) Theo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</a:rPr>
                  <a:t>em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</a:rPr>
                  <a:t> ,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</a:rPr>
                  <a:t>nhân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</a:rPr>
                  <a:t>viên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</a:rPr>
                  <a:t>bán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</a:rPr>
                  <a:t>hàng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</a:rPr>
                  <a:t>có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</a:rPr>
                  <a:t>trả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</a:rPr>
                  <a:t>lại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</a:rPr>
                  <a:t>nhầm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</a:rPr>
                  <a:t>tiền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</a:rPr>
                  <a:t> </a:t>
                </a:r>
                <a:r>
                  <a:rPr lang="en-US" sz="2300" dirty="0" err="1">
                    <a:latin typeface="UTM Avo" panose="02040603050506020204" pitchFamily="18" charset="0"/>
                    <a:ea typeface="等线"/>
                  </a:rPr>
                  <a:t>không</a:t>
                </a:r>
                <a:r>
                  <a:rPr lang="en-US" sz="2300" dirty="0">
                    <a:latin typeface="UTM Avo" panose="02040603050506020204" pitchFamily="18" charset="0"/>
                    <a:ea typeface="等线"/>
                  </a:rPr>
                  <a:t>?</a:t>
                </a:r>
                <a:endParaRPr lang="en-US" sz="23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F4BE783-AA9F-401A-B489-90DD261E2B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930" y="1676881"/>
                <a:ext cx="9585779" cy="3732945"/>
              </a:xfrm>
              <a:prstGeom prst="rect">
                <a:avLst/>
              </a:prstGeom>
              <a:blipFill>
                <a:blip r:embed="rId3"/>
                <a:stretch>
                  <a:fillRect l="-890" r="-890"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352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F11228-AD21-D458-9398-1C752383BD5B}"/>
              </a:ext>
            </a:extLst>
          </p:cNvPr>
          <p:cNvSpPr/>
          <p:nvPr/>
        </p:nvSpPr>
        <p:spPr>
          <a:xfrm>
            <a:off x="601903" y="1748684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08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681528-0878-D843-BFFC-69295F843438}"/>
              </a:ext>
            </a:extLst>
          </p:cNvPr>
          <p:cNvSpPr/>
          <p:nvPr/>
        </p:nvSpPr>
        <p:spPr>
          <a:xfrm>
            <a:off x="519738" y="2201496"/>
            <a:ext cx="1483938" cy="574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itchFamily="34" charset="0"/>
              </a:rPr>
              <a:t>Tóm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itchFamily="34" charset="0"/>
              </a:rPr>
              <a:t>tắt</a:t>
            </a:r>
            <a:endParaRPr lang="en-US" sz="2400" b="1" dirty="0">
              <a:solidFill>
                <a:srgbClr val="C00000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388231B-2C4A-EE60-3D39-E1C52E1BAF48}"/>
                  </a:ext>
                </a:extLst>
              </p:cNvPr>
              <p:cNvSpPr/>
              <p:nvPr/>
            </p:nvSpPr>
            <p:spPr>
              <a:xfrm>
                <a:off x="552290" y="2849579"/>
                <a:ext cx="6935629" cy="28149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nl-NL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Mua hoa quả: 350 000 đồng</a:t>
                </a:r>
                <a:endParaRPr lang="en-US" sz="24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nl-NL" sz="2400" dirty="0">
                    <a:latin typeface="UTM Avo" panose="02040603050506020204" pitchFamily="18" charset="0"/>
                    <a:ea typeface="Calibri"/>
                    <a:cs typeface="Times New Roman"/>
                  </a:rPr>
                  <a:t>Mua thực phẩm khác: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nl-NL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nl-NL" sz="24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 tiền mua hoa quả</a:t>
                </a:r>
                <a:endParaRPr lang="en-US" sz="24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nl-NL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Mẹ đưa cho nhân viên tờ 500 000 đồng</a:t>
                </a:r>
                <a:endParaRPr lang="en-US" sz="24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nl-NL" sz="2400" dirty="0">
                    <a:latin typeface="UTM Avo" panose="02040603050506020204" pitchFamily="18" charset="0"/>
                    <a:ea typeface="等线"/>
                    <a:cs typeface="Times New Roman"/>
                  </a:rPr>
                  <a:t>Hỏi: Số tiền mua thực phẩm khác?</a:t>
                </a:r>
                <a:endParaRPr lang="en-US" sz="24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388231B-2C4A-EE60-3D39-E1C52E1BAF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290" y="2849579"/>
                <a:ext cx="6935629" cy="2814938"/>
              </a:xfrm>
              <a:prstGeom prst="rect">
                <a:avLst/>
              </a:prstGeom>
              <a:blipFill>
                <a:blip r:embed="rId3"/>
                <a:stretch>
                  <a:fillRect l="-1407" b="-41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313B9B45-C710-736A-ACC5-955654536C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033" y="2085392"/>
            <a:ext cx="3472465" cy="339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03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F11228-AD21-D458-9398-1C752383BD5B}"/>
              </a:ext>
            </a:extLst>
          </p:cNvPr>
          <p:cNvSpPr/>
          <p:nvPr/>
        </p:nvSpPr>
        <p:spPr>
          <a:xfrm>
            <a:off x="657321" y="1610139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08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681528-0878-D843-BFFC-69295F843438}"/>
              </a:ext>
            </a:extLst>
          </p:cNvPr>
          <p:cNvSpPr/>
          <p:nvPr/>
        </p:nvSpPr>
        <p:spPr>
          <a:xfrm>
            <a:off x="1377796" y="1615911"/>
            <a:ext cx="1483938" cy="494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itchFamily="34" charset="0"/>
              </a:rPr>
              <a:t>Bài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itchFamily="34" charset="0"/>
              </a:rPr>
              <a:t>giải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388231B-2C4A-EE60-3D39-E1C52E1BAF48}"/>
                  </a:ext>
                </a:extLst>
              </p:cNvPr>
              <p:cNvSpPr/>
              <p:nvPr/>
            </p:nvSpPr>
            <p:spPr>
              <a:xfrm>
                <a:off x="584617" y="1838739"/>
                <a:ext cx="11477150" cy="43200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nl-NL" sz="2200" dirty="0">
                    <a:latin typeface="UTM Avo" panose="02040603050506020204" pitchFamily="18" charset="0"/>
                    <a:ea typeface="Calibri"/>
                    <a:cs typeface="Times New Roman"/>
                  </a:rPr>
                  <a:t>a) Số tiền mẹ mua thực phẩm khác là:</a:t>
                </a:r>
                <a:r>
                  <a:rPr lang="en-US" sz="22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nl-NL" sz="2200" i="0">
                        <a:latin typeface="UTM Avo" panose="02040603050506020204" pitchFamily="18" charset="0"/>
                        <a:ea typeface="Calibri"/>
                        <a:cs typeface="Times New Roman"/>
                      </a:rPr>
                      <m:t>350 000</m:t>
                    </m:r>
                    <m:r>
                      <a:rPr lang="nl-NL" sz="2200">
                        <a:latin typeface="Cambria Math"/>
                        <a:ea typeface="Calibri"/>
                        <a:cs typeface="Times New Roman"/>
                      </a:rPr>
                      <m:t>×</m:t>
                    </m:r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nl-NL" sz="22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nl-NL" sz="2200" i="0">
                            <a:latin typeface="UTM Avo" panose="02040603050506020204" pitchFamily="18" charset="0"/>
                            <a:ea typeface="Calibri"/>
                            <a:cs typeface="Times New Roman"/>
                          </a:rPr>
                          <m:t>5</m:t>
                        </m:r>
                      </m:den>
                    </m:f>
                    <m:r>
                      <a:rPr lang="nl-NL" sz="2200"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r>
                      <m:rPr>
                        <m:nor/>
                      </m:rPr>
                      <a:rPr lang="nl-NL" sz="2200" i="0">
                        <a:latin typeface="UTM Avo" panose="02040603050506020204" pitchFamily="18" charset="0"/>
                        <a:ea typeface="Calibri"/>
                        <a:cs typeface="Times New Roman"/>
                      </a:rPr>
                      <m:t>140 000</m:t>
                    </m:r>
                  </m:oMath>
                </a14:m>
                <a:r>
                  <a:rPr lang="nl-NL" sz="2200" dirty="0">
                    <a:latin typeface="UTM Avo" panose="02040603050506020204" pitchFamily="18" charset="0"/>
                    <a:ea typeface="等线"/>
                    <a:cs typeface="Times New Roman"/>
                  </a:rPr>
                  <a:t> (đồng)</a:t>
                </a:r>
                <a:endParaRPr lang="en-US" sz="22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nl-NL" sz="2200" dirty="0">
                    <a:latin typeface="UTM Avo" panose="02040603050506020204" pitchFamily="18" charset="0"/>
                    <a:ea typeface="Calibri"/>
                    <a:cs typeface="Times New Roman"/>
                  </a:rPr>
                  <a:t>b) Mẹ mua hoa quả và thực phẩm khác hết số tiền là: </a:t>
                </a:r>
              </a:p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nl-NL" sz="2200" dirty="0">
                    <a:latin typeface="UTM Avo" panose="02040603050506020204" pitchFamily="18" charset="0"/>
                    <a:ea typeface="Calibri"/>
                    <a:cs typeface="Times New Roman"/>
                  </a:rPr>
                  <a:t>350 000 + 140 000 = 490 000 (đồng)</a:t>
                </a:r>
                <a:endParaRPr lang="en-US" sz="22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  <a:p>
                <a:pPr algn="just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nl-NL" sz="2200" dirty="0">
                    <a:latin typeface="UTM Avo" panose="02040603050506020204" pitchFamily="18" charset="0"/>
                    <a:ea typeface="Calibri"/>
                    <a:cs typeface="Times New Roman"/>
                  </a:rPr>
                  <a:t>Số tiền còn lại của mẹ sau khi mua đồ là:</a:t>
                </a:r>
                <a:r>
                  <a:rPr lang="en-US" sz="2200" dirty="0">
                    <a:latin typeface="UTM Avo" panose="02040603050506020204" pitchFamily="18" charset="0"/>
                    <a:ea typeface="Calibri"/>
                    <a:cs typeface="Times New Roman"/>
                  </a:rPr>
                  <a:t> </a:t>
                </a:r>
                <a:r>
                  <a:rPr lang="nl-NL" sz="2200" dirty="0">
                    <a:latin typeface="UTM Avo" panose="02040603050506020204" pitchFamily="18" charset="0"/>
                    <a:ea typeface="Calibri"/>
                    <a:cs typeface="Times New Roman"/>
                  </a:rPr>
                  <a:t>500 000 – 490 000 = 10 000 (đồng)</a:t>
                </a:r>
                <a:endParaRPr lang="en-US" sz="22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  <a:p>
                <a:pPr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nl-NL" sz="2200" b="1" i="1" dirty="0">
                    <a:solidFill>
                      <a:srgbClr val="C00000"/>
                    </a:solidFill>
                    <a:latin typeface="UTM Avo" panose="02040603050506020204" pitchFamily="18" charset="0"/>
                    <a:ea typeface="Calibri"/>
                    <a:cs typeface="Times New Roman"/>
                  </a:rPr>
                  <a:t>Đáp số:</a:t>
                </a:r>
                <a:endParaRPr lang="en-US" sz="2200" b="1" i="1" dirty="0">
                  <a:solidFill>
                    <a:srgbClr val="C00000"/>
                  </a:solidFill>
                  <a:latin typeface="UTM Avo" panose="02040603050506020204" pitchFamily="18" charset="0"/>
                  <a:ea typeface="Calibri"/>
                  <a:cs typeface="Times New Roman"/>
                </a:endParaRPr>
              </a:p>
              <a:p>
                <a:pPr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nl-NL" sz="2200" dirty="0">
                    <a:latin typeface="UTM Avo" panose="02040603050506020204" pitchFamily="18" charset="0"/>
                    <a:ea typeface="Calibri"/>
                    <a:cs typeface="Times New Roman"/>
                  </a:rPr>
                  <a:t>a) 140 000 đồng.</a:t>
                </a:r>
                <a:endParaRPr lang="en-US" sz="2200" dirty="0">
                  <a:latin typeface="UTM Avo" panose="02040603050506020204" pitchFamily="18" charset="0"/>
                  <a:ea typeface="Calibri"/>
                  <a:cs typeface="Times New Roman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nl-NL" sz="2200" dirty="0">
                    <a:latin typeface="UTM Avo" panose="02040603050506020204" pitchFamily="18" charset="0"/>
                    <a:ea typeface="Calibri"/>
                  </a:rPr>
                  <a:t>b) Nhân viên bán hàng không trả nhầm tiền cho mẹ.</a:t>
                </a:r>
                <a:endParaRPr lang="en-US" sz="22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388231B-2C4A-EE60-3D39-E1C52E1BAF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617" y="1838739"/>
                <a:ext cx="11477150" cy="4320029"/>
              </a:xfrm>
              <a:prstGeom prst="rect">
                <a:avLst/>
              </a:prstGeom>
              <a:blipFill>
                <a:blip r:embed="rId3"/>
                <a:stretch>
                  <a:fillRect l="-690" b="-1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755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1805FE-F4B8-89FA-B008-9FB0A4F1061C}"/>
              </a:ext>
            </a:extLst>
          </p:cNvPr>
          <p:cNvSpPr txBox="1"/>
          <p:nvPr/>
        </p:nvSpPr>
        <p:spPr>
          <a:xfrm>
            <a:off x="742603" y="941200"/>
            <a:ext cx="11310852" cy="1932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1000"/>
              </a:spcAft>
              <a:defRPr/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 bài học hôm nay, em học thêm được điều gì?</a:t>
            </a:r>
          </a:p>
          <a:p>
            <a:pPr lvl="0">
              <a:lnSpc>
                <a:spcPct val="150000"/>
              </a:lnSpc>
              <a:spcAft>
                <a:spcPts val="1000"/>
              </a:spcAft>
              <a:defRPr/>
            </a:pP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Ôn tập, củng cố kĩ năng thực hiện các phép tính với phân số.</a:t>
            </a:r>
          </a:p>
          <a:p>
            <a:pPr lvl="0">
              <a:lnSpc>
                <a:spcPct val="150000"/>
              </a:lnSpc>
              <a:spcAft>
                <a:spcPts val="1000"/>
              </a:spcAft>
              <a:defRPr/>
            </a:pP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Thực hành giải quyết vấn đề liên quan đến các phép tính với phân số.</a:t>
            </a:r>
            <a:endParaRPr kumimoji="0" lang="vi-VN" sz="2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4"/>
            <a:extLst>
              <a:ext uri="{FF2B5EF4-FFF2-40B4-BE49-F238E27FC236}">
                <a16:creationId xmlns:a16="http://schemas.microsoft.com/office/drawing/2014/main" id="{5F7CA147-F219-7E63-188D-9A66F1783BC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2;p6">
            <a:hlinkClick r:id="rId4"/>
            <a:extLst>
              <a:ext uri="{FF2B5EF4-FFF2-40B4-BE49-F238E27FC236}">
                <a16:creationId xmlns:a16="http://schemas.microsoft.com/office/drawing/2014/main" id="{132A3E31-D0C5-045E-6E8C-334EBE48765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813;p56">
            <a:extLst>
              <a:ext uri="{FF2B5EF4-FFF2-40B4-BE49-F238E27FC236}">
                <a16:creationId xmlns:a16="http://schemas.microsoft.com/office/drawing/2014/main" id="{E69692BD-BC2E-8764-1FB9-E2B67904CC66}"/>
              </a:ext>
            </a:extLst>
          </p:cNvPr>
          <p:cNvGrpSpPr/>
          <p:nvPr/>
        </p:nvGrpSpPr>
        <p:grpSpPr>
          <a:xfrm>
            <a:off x="2180402" y="2162361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3" name="Google Shape;2814;p56">
              <a:extLst>
                <a:ext uri="{FF2B5EF4-FFF2-40B4-BE49-F238E27FC236}">
                  <a16:creationId xmlns:a16="http://schemas.microsoft.com/office/drawing/2014/main" id="{048B393E-0D61-67A3-ADC7-EE9D1ED0BF0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5" name="Google Shape;2815;p56">
                <a:extLst>
                  <a:ext uri="{FF2B5EF4-FFF2-40B4-BE49-F238E27FC236}">
                    <a16:creationId xmlns:a16="http://schemas.microsoft.com/office/drawing/2014/main" id="{589BA6D3-58CD-4488-0E38-241396A859D2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" name="Google Shape;2816;p56">
                <a:extLst>
                  <a:ext uri="{FF2B5EF4-FFF2-40B4-BE49-F238E27FC236}">
                    <a16:creationId xmlns:a16="http://schemas.microsoft.com/office/drawing/2014/main" id="{B65DD50C-70E0-7EDB-24FA-941214C9FFD6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" name="Google Shape;2817;p56">
                <a:extLst>
                  <a:ext uri="{FF2B5EF4-FFF2-40B4-BE49-F238E27FC236}">
                    <a16:creationId xmlns:a16="http://schemas.microsoft.com/office/drawing/2014/main" id="{FB6A8CAD-52F1-BA2B-B14F-27C3962D8EE3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" name="Google Shape;2818;p56">
              <a:extLst>
                <a:ext uri="{FF2B5EF4-FFF2-40B4-BE49-F238E27FC236}">
                  <a16:creationId xmlns:a16="http://schemas.microsoft.com/office/drawing/2014/main" id="{2514CB88-3925-82C9-D82D-B1ACE5295585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" name="Google Shape;2813;p56">
            <a:extLst>
              <a:ext uri="{FF2B5EF4-FFF2-40B4-BE49-F238E27FC236}">
                <a16:creationId xmlns:a16="http://schemas.microsoft.com/office/drawing/2014/main" id="{27ADE279-C5C1-7CC0-5017-7885514F0142}"/>
              </a:ext>
            </a:extLst>
          </p:cNvPr>
          <p:cNvGrpSpPr/>
          <p:nvPr/>
        </p:nvGrpSpPr>
        <p:grpSpPr>
          <a:xfrm>
            <a:off x="6407598" y="2162361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9" name="Google Shape;2814;p56">
              <a:extLst>
                <a:ext uri="{FF2B5EF4-FFF2-40B4-BE49-F238E27FC236}">
                  <a16:creationId xmlns:a16="http://schemas.microsoft.com/office/drawing/2014/main" id="{A269A6B1-B4A6-6610-A88B-5D216F3DBBDC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11" name="Google Shape;2815;p56">
                <a:extLst>
                  <a:ext uri="{FF2B5EF4-FFF2-40B4-BE49-F238E27FC236}">
                    <a16:creationId xmlns:a16="http://schemas.microsoft.com/office/drawing/2014/main" id="{3B511914-1266-F264-819F-B468EB2ABDC3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2816;p56">
                <a:extLst>
                  <a:ext uri="{FF2B5EF4-FFF2-40B4-BE49-F238E27FC236}">
                    <a16:creationId xmlns:a16="http://schemas.microsoft.com/office/drawing/2014/main" id="{ED4E6027-345B-9D64-FD71-BFD717CCB28E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2817;p56">
                <a:extLst>
                  <a:ext uri="{FF2B5EF4-FFF2-40B4-BE49-F238E27FC236}">
                    <a16:creationId xmlns:a16="http://schemas.microsoft.com/office/drawing/2014/main" id="{CA0A627C-6500-356C-4872-6FAE6EEA4950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2818;p56">
              <a:extLst>
                <a:ext uri="{FF2B5EF4-FFF2-40B4-BE49-F238E27FC236}">
                  <a16:creationId xmlns:a16="http://schemas.microsoft.com/office/drawing/2014/main" id="{DA095A6C-F066-C53B-3125-2CF0CCB4EA88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F856922-F7CD-DBB1-8360-98888FC6C773}"/>
              </a:ext>
            </a:extLst>
          </p:cNvPr>
          <p:cNvSpPr txBox="1"/>
          <p:nvPr/>
        </p:nvSpPr>
        <p:spPr>
          <a:xfrm>
            <a:off x="2603790" y="2659452"/>
            <a:ext cx="22959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Ôn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tập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kiến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thức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đã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học</a:t>
            </a:r>
            <a:endParaRPr kumimoji="0" lang="en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0C22F3-1D2F-D176-A30B-05C34ECD1318}"/>
              </a:ext>
            </a:extLst>
          </p:cNvPr>
          <p:cNvSpPr txBox="1"/>
          <p:nvPr/>
        </p:nvSpPr>
        <p:spPr>
          <a:xfrm>
            <a:off x="6854491" y="2633889"/>
            <a:ext cx="2295940" cy="958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Hoàn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VBT</a:t>
            </a:r>
            <a:endParaRPr kumimoji="0" lang="en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EAC2217-DE0E-9730-2CDC-B02D6F579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650" y="1767029"/>
            <a:ext cx="932769" cy="9327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C15673D-FC98-7274-A138-1139896D3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8119" y="1657802"/>
            <a:ext cx="932769" cy="932769"/>
          </a:xfrm>
          <a:prstGeom prst="rect">
            <a:avLst/>
          </a:prstGeom>
        </p:spPr>
      </p:pic>
      <p:grpSp>
        <p:nvGrpSpPr>
          <p:cNvPr id="18" name="Google Shape;2813;p56">
            <a:extLst>
              <a:ext uri="{FF2B5EF4-FFF2-40B4-BE49-F238E27FC236}">
                <a16:creationId xmlns:a16="http://schemas.microsoft.com/office/drawing/2014/main" id="{303C0D4B-5E2F-7700-F4F3-05B10209836D}"/>
              </a:ext>
            </a:extLst>
          </p:cNvPr>
          <p:cNvGrpSpPr/>
          <p:nvPr/>
        </p:nvGrpSpPr>
        <p:grpSpPr>
          <a:xfrm>
            <a:off x="3649052" y="4319773"/>
            <a:ext cx="4377347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19" name="Google Shape;2814;p56">
              <a:extLst>
                <a:ext uri="{FF2B5EF4-FFF2-40B4-BE49-F238E27FC236}">
                  <a16:creationId xmlns:a16="http://schemas.microsoft.com/office/drawing/2014/main" id="{94F565BC-3A87-0007-3D01-EFB0918E72B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21" name="Google Shape;2815;p56">
                <a:extLst>
                  <a:ext uri="{FF2B5EF4-FFF2-40B4-BE49-F238E27FC236}">
                    <a16:creationId xmlns:a16="http://schemas.microsoft.com/office/drawing/2014/main" id="{F90D5895-1CC6-9704-3E0B-C1C92EDA448B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816;p56">
                <a:extLst>
                  <a:ext uri="{FF2B5EF4-FFF2-40B4-BE49-F238E27FC236}">
                    <a16:creationId xmlns:a16="http://schemas.microsoft.com/office/drawing/2014/main" id="{4378A2A1-1F50-C6F0-F9DB-83E18DA504CA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817;p56">
                <a:extLst>
                  <a:ext uri="{FF2B5EF4-FFF2-40B4-BE49-F238E27FC236}">
                    <a16:creationId xmlns:a16="http://schemas.microsoft.com/office/drawing/2014/main" id="{AF510153-6472-BEC2-F21B-2651A3A8AC9B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" name="Google Shape;2818;p56">
              <a:extLst>
                <a:ext uri="{FF2B5EF4-FFF2-40B4-BE49-F238E27FC236}">
                  <a16:creationId xmlns:a16="http://schemas.microsoft.com/office/drawing/2014/main" id="{D3BB1711-8ECA-77B9-EED5-89C3C1A2B234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03B4FF0-0060-7213-8AE0-5E2B9063B8DF}"/>
              </a:ext>
            </a:extLst>
          </p:cNvPr>
          <p:cNvSpPr txBox="1"/>
          <p:nvPr/>
        </p:nvSpPr>
        <p:spPr>
          <a:xfrm>
            <a:off x="4109174" y="4434114"/>
            <a:ext cx="3479566" cy="1417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Đọc và chuẩn bị trước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Bài 87: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Dãy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liệu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thống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kê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D64170D-490C-3E5D-5924-72599EB4D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2145" y="3600900"/>
            <a:ext cx="932769" cy="9327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Để kết nối cộng đồng giáo viên và nhận thêm nhiều tài liệu giảng dạy,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mời quý thầy cô tham gia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theo đường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801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FF5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4849769"/>
            <a:ext cx="12192000" cy="20082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5" name="Google Shape;235;p1"/>
          <p:cNvGrpSpPr/>
          <p:nvPr/>
        </p:nvGrpSpPr>
        <p:grpSpPr>
          <a:xfrm>
            <a:off x="5681161" y="1007096"/>
            <a:ext cx="6009343" cy="5395472"/>
            <a:chOff x="0" y="-38100"/>
            <a:chExt cx="2374061" cy="2131544"/>
          </a:xfrm>
        </p:grpSpPr>
        <p:sp>
          <p:nvSpPr>
            <p:cNvPr id="236" name="Google Shape;236;p1"/>
            <p:cNvSpPr/>
            <p:nvPr/>
          </p:nvSpPr>
          <p:spPr>
            <a:xfrm>
              <a:off x="0" y="0"/>
              <a:ext cx="2374061" cy="2093444"/>
            </a:xfrm>
            <a:custGeom>
              <a:avLst/>
              <a:gdLst/>
              <a:ahLst/>
              <a:cxnLst/>
              <a:rect l="l" t="t" r="r" b="b"/>
              <a:pathLst>
                <a:path w="2374061" h="2093444" extrusionOk="0">
                  <a:moveTo>
                    <a:pt x="43803" y="0"/>
                  </a:moveTo>
                  <a:lnTo>
                    <a:pt x="2330258" y="0"/>
                  </a:lnTo>
                  <a:cubicBezTo>
                    <a:pt x="2354450" y="0"/>
                    <a:pt x="2374061" y="19611"/>
                    <a:pt x="2374061" y="43803"/>
                  </a:cubicBezTo>
                  <a:lnTo>
                    <a:pt x="2374061" y="2049642"/>
                  </a:lnTo>
                  <a:cubicBezTo>
                    <a:pt x="2374061" y="2061259"/>
                    <a:pt x="2369446" y="2072400"/>
                    <a:pt x="2361231" y="2080615"/>
                  </a:cubicBezTo>
                  <a:cubicBezTo>
                    <a:pt x="2353017" y="2088829"/>
                    <a:pt x="2341875" y="2093444"/>
                    <a:pt x="2330258" y="2093444"/>
                  </a:cubicBezTo>
                  <a:lnTo>
                    <a:pt x="43803" y="2093444"/>
                  </a:lnTo>
                  <a:cubicBezTo>
                    <a:pt x="32185" y="2093444"/>
                    <a:pt x="21044" y="2088829"/>
                    <a:pt x="12830" y="2080615"/>
                  </a:cubicBezTo>
                  <a:cubicBezTo>
                    <a:pt x="4615" y="2072400"/>
                    <a:pt x="0" y="2061259"/>
                    <a:pt x="0" y="2049642"/>
                  </a:cubicBezTo>
                  <a:lnTo>
                    <a:pt x="0" y="43803"/>
                  </a:lnTo>
                  <a:cubicBezTo>
                    <a:pt x="0" y="32185"/>
                    <a:pt x="4615" y="21044"/>
                    <a:pt x="12830" y="12830"/>
                  </a:cubicBezTo>
                  <a:cubicBezTo>
                    <a:pt x="21044" y="4615"/>
                    <a:pt x="32185" y="0"/>
                    <a:pt x="43803" y="0"/>
                  </a:cubicBezTo>
                  <a:close/>
                </a:path>
              </a:pathLst>
            </a:custGeom>
            <a:solidFill>
              <a:srgbClr val="FFDC9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37" name="Google Shape;237;p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567" tIns="22567" rIns="22567" bIns="22567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8" name="Google Shape;238;p1"/>
          <p:cNvGrpSpPr/>
          <p:nvPr/>
        </p:nvGrpSpPr>
        <p:grpSpPr>
          <a:xfrm>
            <a:off x="5459341" y="900072"/>
            <a:ext cx="6046881" cy="5373728"/>
            <a:chOff x="0" y="-38100"/>
            <a:chExt cx="2388891" cy="2122954"/>
          </a:xfrm>
        </p:grpSpPr>
        <p:sp>
          <p:nvSpPr>
            <p:cNvPr id="239" name="Google Shape;239;p1"/>
            <p:cNvSpPr/>
            <p:nvPr/>
          </p:nvSpPr>
          <p:spPr>
            <a:xfrm>
              <a:off x="0" y="0"/>
              <a:ext cx="2388891" cy="2084854"/>
            </a:xfrm>
            <a:custGeom>
              <a:avLst/>
              <a:gdLst/>
              <a:ahLst/>
              <a:cxnLst/>
              <a:rect l="l" t="t" r="r" b="b"/>
              <a:pathLst>
                <a:path w="2388891" h="2084854" extrusionOk="0">
                  <a:moveTo>
                    <a:pt x="43531" y="0"/>
                  </a:moveTo>
                  <a:lnTo>
                    <a:pt x="2345361" y="0"/>
                  </a:lnTo>
                  <a:cubicBezTo>
                    <a:pt x="2369402" y="0"/>
                    <a:pt x="2388891" y="19489"/>
                    <a:pt x="2388891" y="43531"/>
                  </a:cubicBezTo>
                  <a:lnTo>
                    <a:pt x="2388891" y="2041324"/>
                  </a:lnTo>
                  <a:cubicBezTo>
                    <a:pt x="2388891" y="2065365"/>
                    <a:pt x="2369402" y="2084854"/>
                    <a:pt x="2345361" y="2084854"/>
                  </a:cubicBezTo>
                  <a:lnTo>
                    <a:pt x="43531" y="2084854"/>
                  </a:lnTo>
                  <a:cubicBezTo>
                    <a:pt x="19489" y="2084854"/>
                    <a:pt x="0" y="2065365"/>
                    <a:pt x="0" y="2041324"/>
                  </a:cubicBezTo>
                  <a:lnTo>
                    <a:pt x="0" y="43531"/>
                  </a:lnTo>
                  <a:cubicBezTo>
                    <a:pt x="0" y="19489"/>
                    <a:pt x="19489" y="0"/>
                    <a:pt x="43531" y="0"/>
                  </a:cubicBezTo>
                  <a:close/>
                </a:path>
              </a:pathLst>
            </a:custGeom>
            <a:solidFill>
              <a:srgbClr val="FEEDAA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40" name="Google Shape;240;p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2567" tIns="22567" rIns="22567" bIns="22567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1" name="Google Shape;241;p1"/>
          <p:cNvPicPr preferRelativeResize="0"/>
          <p:nvPr/>
        </p:nvPicPr>
        <p:blipFill rotWithShape="1">
          <a:blip r:embed="rId4">
            <a:alphaModFix/>
          </a:blip>
          <a:srcRect l="17884"/>
          <a:stretch/>
        </p:blipFill>
        <p:spPr>
          <a:xfrm>
            <a:off x="1398785" y="3659370"/>
            <a:ext cx="3273512" cy="2762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184" y="5026830"/>
            <a:ext cx="2154200" cy="153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00055" y="272611"/>
            <a:ext cx="1381677" cy="949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49637" y="1317336"/>
            <a:ext cx="981120" cy="605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46618" y="2100885"/>
            <a:ext cx="2852049" cy="3116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35573" y="5397441"/>
            <a:ext cx="1616673" cy="1175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79875" y="5397441"/>
            <a:ext cx="1699892" cy="123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212669" y="5054425"/>
            <a:ext cx="1836988" cy="1504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035570" y="5054425"/>
            <a:ext cx="2220153" cy="1579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10276833">
            <a:off x="7160767" y="666015"/>
            <a:ext cx="2643987" cy="660997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"/>
          <p:cNvSpPr txBox="1"/>
          <p:nvPr/>
        </p:nvSpPr>
        <p:spPr>
          <a:xfrm>
            <a:off x="5478110" y="1562961"/>
            <a:ext cx="6009343" cy="3078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67" b="1" i="0" u="none" strike="noStrike" kern="0" cap="none" spc="0" normalizeH="0" baseline="0" noProof="0" dirty="0">
                <a:ln>
                  <a:noFill/>
                </a:ln>
                <a:solidFill>
                  <a:srgbClr val="5C5C82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TƯỚI HOA TRONG CHẬU</a:t>
            </a:r>
            <a:endParaRPr kumimoji="0" sz="1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252" name="Google Shape;252;p1"/>
          <p:cNvGrpSpPr/>
          <p:nvPr/>
        </p:nvGrpSpPr>
        <p:grpSpPr>
          <a:xfrm>
            <a:off x="6965417" y="4793400"/>
            <a:ext cx="3444977" cy="819669"/>
            <a:chOff x="4287584" y="2806482"/>
            <a:chExt cx="5167464" cy="1229503"/>
          </a:xfrm>
        </p:grpSpPr>
        <p:sp>
          <p:nvSpPr>
            <p:cNvPr id="253" name="Google Shape;253;p1"/>
            <p:cNvSpPr/>
            <p:nvPr/>
          </p:nvSpPr>
          <p:spPr>
            <a:xfrm rot="-254175">
              <a:off x="4287584" y="2806482"/>
              <a:ext cx="5167464" cy="1229503"/>
            </a:xfrm>
            <a:custGeom>
              <a:avLst/>
              <a:gdLst/>
              <a:ahLst/>
              <a:cxnLst/>
              <a:rect l="l" t="t" r="r" b="b"/>
              <a:pathLst>
                <a:path w="6284414" h="1610114" extrusionOk="0">
                  <a:moveTo>
                    <a:pt x="5345514" y="1598927"/>
                  </a:moveTo>
                  <a:cubicBezTo>
                    <a:pt x="5345514" y="1598927"/>
                    <a:pt x="4925761" y="1610114"/>
                    <a:pt x="4463177" y="1607493"/>
                  </a:cubicBezTo>
                  <a:cubicBezTo>
                    <a:pt x="2350089" y="1605330"/>
                    <a:pt x="1057073" y="1597506"/>
                    <a:pt x="1057073" y="1597506"/>
                  </a:cubicBezTo>
                  <a:cubicBezTo>
                    <a:pt x="812931" y="1588672"/>
                    <a:pt x="565145" y="1571691"/>
                    <a:pt x="398404" y="1513513"/>
                  </a:cubicBezTo>
                  <a:cubicBezTo>
                    <a:pt x="120505" y="1416551"/>
                    <a:pt x="0" y="1239023"/>
                    <a:pt x="0" y="709996"/>
                  </a:cubicBezTo>
                  <a:lnTo>
                    <a:pt x="0" y="70999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801476" y="7673"/>
                  </a:cubicBezTo>
                  <a:cubicBezTo>
                    <a:pt x="4706835" y="0"/>
                    <a:pt x="5170762" y="7673"/>
                    <a:pt x="5170762" y="7673"/>
                  </a:cubicBezTo>
                  <a:cubicBezTo>
                    <a:pt x="5539070" y="15152"/>
                    <a:pt x="5902383" y="84484"/>
                    <a:pt x="6100123" y="207066"/>
                  </a:cubicBezTo>
                  <a:cubicBezTo>
                    <a:pt x="6251140" y="300683"/>
                    <a:pt x="6284414" y="425358"/>
                    <a:pt x="6275274" y="709996"/>
                  </a:cubicBezTo>
                  <a:lnTo>
                    <a:pt x="6275274" y="710001"/>
                  </a:lnTo>
                  <a:cubicBezTo>
                    <a:pt x="6275274" y="1356988"/>
                    <a:pt x="5992277" y="1571086"/>
                    <a:pt x="5345514" y="1598927"/>
                  </a:cubicBezTo>
                  <a:close/>
                </a:path>
              </a:pathLst>
            </a:custGeom>
            <a:solidFill>
              <a:srgbClr val="98C8BB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54" name="Google Shape;254;p1">
              <a:hlinkClick r:id="" action="ppaction://hlinkshowjump?jump=nextslide"/>
            </p:cNvPr>
            <p:cNvSpPr txBox="1"/>
            <p:nvPr/>
          </p:nvSpPr>
          <p:spPr>
            <a:xfrm rot="21319842">
              <a:off x="4554204" y="3005734"/>
              <a:ext cx="4700051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AFAF7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TRÒ CHƠI</a:t>
              </a:r>
              <a:endPara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FAFAF7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55" name="Google Shape;255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32722" y="917587"/>
            <a:ext cx="1515396" cy="1445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77E4FC-70B0-B93C-B928-0BC007CE1D3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747142" cy="83312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70121475"/>
      </p:ext>
    </p:extLst>
  </p:cSld>
  <p:clrMapOvr>
    <a:masterClrMapping/>
  </p:clrMapOvr>
  <p:transition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FF5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2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4849769"/>
            <a:ext cx="12192000" cy="200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8166" y="6164341"/>
            <a:ext cx="1334281" cy="6888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2" name="Google Shape;262;p2"/>
          <p:cNvGrpSpPr/>
          <p:nvPr/>
        </p:nvGrpSpPr>
        <p:grpSpPr>
          <a:xfrm>
            <a:off x="-33848" y="5410625"/>
            <a:ext cx="1621971" cy="1447376"/>
            <a:chOff x="12922445" y="7368188"/>
            <a:chExt cx="2432955" cy="2171063"/>
          </a:xfrm>
        </p:grpSpPr>
        <p:pic>
          <p:nvPicPr>
            <p:cNvPr id="263" name="Google Shape;263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922445" y="7368188"/>
              <a:ext cx="1432244" cy="15699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353978" y="8498764"/>
              <a:ext cx="2001422" cy="10332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2"/>
            <p:cNvPicPr preferRelativeResize="0"/>
            <p:nvPr/>
          </p:nvPicPr>
          <p:blipFill rotWithShape="1">
            <a:blip r:embed="rId6">
              <a:alphaModFix/>
            </a:blip>
            <a:srcRect l="218" r="219"/>
            <a:stretch/>
          </p:blipFill>
          <p:spPr>
            <a:xfrm>
              <a:off x="14367560" y="8833553"/>
              <a:ext cx="987839" cy="70569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6" name="Google Shape;266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511033">
            <a:off x="114611" y="146189"/>
            <a:ext cx="886928" cy="895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944382" y="186170"/>
            <a:ext cx="1024069" cy="805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226391" y="186274"/>
            <a:ext cx="696352" cy="499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241856" y="599193"/>
            <a:ext cx="407605" cy="309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1529228" y="6278469"/>
            <a:ext cx="642256" cy="579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46657" y="1401669"/>
            <a:ext cx="1987468" cy="2798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">
            <a:hlinkClick r:id="rId15" action="ppaction://hlinksldjump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943413" y="1388595"/>
            <a:ext cx="2206944" cy="2901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">
            <a:hlinkClick r:id="rId17" action="ppaction://hlinksldjump"/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680628" y="1550674"/>
            <a:ext cx="1298561" cy="3200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">
            <a:hlinkClick r:id="rId19" action="ppaction://hlinksldjump"/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2615782" y="3582945"/>
            <a:ext cx="1987468" cy="2859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">
            <a:hlinkClick r:id="rId21" action="ppaction://hlinksldjump"/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7490526" y="3558560"/>
            <a:ext cx="1987468" cy="2883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C97B42-8A0D-8282-69A0-493CCE8C0FD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0"/>
            <a:ext cx="747142" cy="83312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27485888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FF5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4849769"/>
            <a:ext cx="12192000" cy="200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2788" y="716306"/>
            <a:ext cx="683736" cy="519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98763" y="1143002"/>
            <a:ext cx="611677" cy="41746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3" name="Google Shape;283;p3"/>
              <p:cNvSpPr/>
              <p:nvPr/>
            </p:nvSpPr>
            <p:spPr>
              <a:xfrm>
                <a:off x="1214582" y="419138"/>
                <a:ext cx="9762837" cy="1995055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  <a:tabLst/>
                  <a:defRPr/>
                </a:pPr>
                <a:r>
                  <a:rPr kumimoji="0" lang="en-US" sz="3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Câu </a:t>
                </a:r>
                <a:r>
                  <a:rPr kumimoji="0" lang="en-US" sz="3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hỏi</a:t>
                </a:r>
                <a:r>
                  <a:rPr kumimoji="0" lang="en-US" sz="3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 1: </a:t>
                </a:r>
                <a:r>
                  <a:rPr kumimoji="0" lang="en-US" sz="3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Phép</a:t>
                </a:r>
                <a:r>
                  <a:rPr kumimoji="0" lang="en-US" sz="3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kumimoji="0" lang="en-US" sz="3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tính</a:t>
                </a:r>
                <a:r>
                  <a:rPr kumimoji="0" lang="en-US" sz="3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000" b="0" i="1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000" b="0" i="0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cs typeface="Arial" panose="020B0604020202020204" pitchFamily="34" charset="0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000" b="0" i="0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den>
                    </m:f>
                    <m:r>
                      <a:rPr kumimoji="0" lang="vi-VN" sz="3000" b="0" i="1" u="none" strike="noStrike" kern="0" cap="none" spc="0" normalizeH="0" baseline="0" noProof="1">
                        <a:ln>
                          <a:noFill/>
                        </a:ln>
                        <a:solidFill>
                          <a:srgbClr val="191919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cs typeface="Arial" panose="020B0604020202020204" pitchFamily="34" charset="0"/>
                        <a:sym typeface="Arial"/>
                      </a:rPr>
                      <m:t>×</m:t>
                    </m:r>
                    <m:f>
                      <m:fPr>
                        <m:ctrlPr>
                          <a:rPr kumimoji="0" lang="vi-VN" sz="3000" b="0" i="1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000" b="0" i="0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cs typeface="Arial" panose="020B0604020202020204" pitchFamily="34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000" b="0" i="0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cs typeface="Arial" panose="020B0604020202020204" pitchFamily="34" charset="0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3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kumimoji="0" lang="en-US" sz="3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có</a:t>
                </a:r>
                <a:r>
                  <a:rPr kumimoji="0" lang="en-US" sz="3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kumimoji="0" lang="en-US" sz="3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kết</a:t>
                </a:r>
                <a:r>
                  <a:rPr kumimoji="0" lang="en-US" sz="3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kumimoji="0" lang="en-US" sz="3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quả</a:t>
                </a:r>
                <a:r>
                  <a:rPr kumimoji="0" lang="en-US" sz="3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kumimoji="0" lang="en-US" sz="3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là</a:t>
                </a:r>
                <a:endParaRPr kumimoji="0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83" name="Google Shape;283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2" y="419138"/>
                <a:ext cx="9762837" cy="1995055"/>
              </a:xfrm>
              <a:prstGeom prst="roundRect">
                <a:avLst>
                  <a:gd name="adj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4" name="Google Shape;284;p3"/>
              <p:cNvSpPr/>
              <p:nvPr/>
            </p:nvSpPr>
            <p:spPr>
              <a:xfrm>
                <a:off x="1214581" y="2718993"/>
                <a:ext cx="4535056" cy="133003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  <a:tabLst/>
                  <a:defRPr/>
                </a:pPr>
                <a:r>
                  <a:rPr kumimoji="0" lang="en-US" sz="3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000" b="0" i="1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000" b="0" i="0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cs typeface="Arial" panose="020B0604020202020204" pitchFamily="34" charset="0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000" b="0" i="0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cs typeface="Arial" panose="020B0604020202020204" pitchFamily="34" charset="0"/>
                            <a:sym typeface="Arial"/>
                          </a:rPr>
                          <m:t>6</m:t>
                        </m:r>
                      </m:den>
                    </m:f>
                  </m:oMath>
                </a14:m>
                <a:endParaRPr kumimoji="0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84" name="Google Shape;284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1" y="2718993"/>
                <a:ext cx="4535056" cy="1330036"/>
              </a:xfrm>
              <a:prstGeom prst="roundRect">
                <a:avLst>
                  <a:gd name="adj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5" name="Google Shape;285;p3"/>
              <p:cNvSpPr/>
              <p:nvPr/>
            </p:nvSpPr>
            <p:spPr>
              <a:xfrm>
                <a:off x="1214581" y="4353739"/>
                <a:ext cx="4535056" cy="133003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  <a:tabLst/>
                  <a:defRPr/>
                </a:pPr>
                <a:r>
                  <a:rPr kumimoji="0" lang="en-US" sz="3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000" b="0" i="1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000" b="0" i="0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cs typeface="Arial" panose="020B0604020202020204" pitchFamily="34" charset="0"/>
                            <a:sym typeface="Arial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000" b="0" i="0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cs typeface="Arial" panose="020B0604020202020204" pitchFamily="34" charset="0"/>
                            <a:sym typeface="Arial"/>
                          </a:rPr>
                          <m:t>5</m:t>
                        </m:r>
                      </m:den>
                    </m:f>
                  </m:oMath>
                </a14:m>
                <a:endParaRPr kumimoji="0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85" name="Google Shape;285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1" y="4353739"/>
                <a:ext cx="4535056" cy="1330036"/>
              </a:xfrm>
              <a:prstGeom prst="roundRect">
                <a:avLst>
                  <a:gd name="adj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6" name="Google Shape;286;p3"/>
              <p:cNvSpPr/>
              <p:nvPr/>
            </p:nvSpPr>
            <p:spPr>
              <a:xfrm>
                <a:off x="6442364" y="2718993"/>
                <a:ext cx="4535056" cy="133003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  <a:tabLst/>
                  <a:defRPr/>
                </a:pPr>
                <a:r>
                  <a:rPr kumimoji="0" lang="en-US" sz="3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000" b="0" i="1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000" b="0" i="0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cs typeface="Arial" panose="020B0604020202020204" pitchFamily="34" charset="0"/>
                            <a:sym typeface="Arial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000" b="0" i="0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cs typeface="Arial" panose="020B0604020202020204" pitchFamily="34" charset="0"/>
                            <a:sym typeface="Arial"/>
                          </a:rPr>
                          <m:t>5</m:t>
                        </m:r>
                      </m:den>
                    </m:f>
                  </m:oMath>
                </a14:m>
                <a:endParaRPr kumimoji="0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86" name="Google Shape;286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364" y="2718993"/>
                <a:ext cx="4535056" cy="1330036"/>
              </a:xfrm>
              <a:prstGeom prst="roundRect">
                <a:avLst>
                  <a:gd name="adj" fmla="val 16667"/>
                </a:avLst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7" name="Google Shape;287;p3"/>
              <p:cNvSpPr/>
              <p:nvPr/>
            </p:nvSpPr>
            <p:spPr>
              <a:xfrm>
                <a:off x="6442363" y="4353739"/>
                <a:ext cx="4535056" cy="133003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  <a:tabLst/>
                  <a:defRPr/>
                </a:pPr>
                <a:r>
                  <a:rPr kumimoji="0" lang="en-US" sz="3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000" b="0" i="1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000" b="0" i="0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cs typeface="Arial" panose="020B0604020202020204" pitchFamily="34" charset="0"/>
                            <a:sym typeface="Arial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000" b="0" i="0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cs typeface="Arial" panose="020B0604020202020204" pitchFamily="34" charset="0"/>
                            <a:sym typeface="Arial"/>
                          </a:rPr>
                          <m:t>8</m:t>
                        </m:r>
                      </m:den>
                    </m:f>
                  </m:oMath>
                </a14:m>
                <a:endParaRPr kumimoji="0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87" name="Google Shape;287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363" y="4353739"/>
                <a:ext cx="4535056" cy="1330036"/>
              </a:xfrm>
              <a:prstGeom prst="roundRect">
                <a:avLst>
                  <a:gd name="adj" fmla="val 16667"/>
                </a:avLst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8" name="Google Shape;288;p3"/>
              <p:cNvSpPr/>
              <p:nvPr/>
            </p:nvSpPr>
            <p:spPr>
              <a:xfrm>
                <a:off x="1214580" y="2718903"/>
                <a:ext cx="4535100" cy="1329900"/>
              </a:xfrm>
              <a:prstGeom prst="roundRect">
                <a:avLst>
                  <a:gd name="adj" fmla="val 16667"/>
                </a:avLst>
              </a:prstGeom>
              <a:solidFill>
                <a:srgbClr val="FFB3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lnSpc>
                    <a:spcPct val="150000"/>
                  </a:lnSpc>
                  <a:buSzPts val="3200"/>
                </a:pPr>
                <a:r>
                  <a:rPr kumimoji="0" lang="en-US" sz="3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000" i="1" noProof="1">
                            <a:solidFill>
                              <a:srgbClr val="191919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b="0" i="0" noProof="1" smtClean="0">
                            <a:solidFill>
                              <a:srgbClr val="191919"/>
                            </a:solidFill>
                            <a:latin typeface="UTM Avo" panose="0204060305050602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b="0" i="0" noProof="1" smtClean="0">
                            <a:solidFill>
                              <a:srgbClr val="191919"/>
                            </a:solidFill>
                            <a:latin typeface="UTM Avo" panose="0204060305050602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endParaRPr kumimoji="0" lang="ar-AE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88" name="Google Shape;288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0" y="2718903"/>
                <a:ext cx="4535100" cy="1329900"/>
              </a:xfrm>
              <a:prstGeom prst="roundRect">
                <a:avLst>
                  <a:gd name="adj" fmla="val 16667"/>
                </a:avLst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9" name="Google Shape;289;p3">
            <a:hlinkClick r:id="rId12" action="ppaction://hlinksldjump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551345" y="5429840"/>
            <a:ext cx="1640656" cy="149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2" y="4714812"/>
            <a:ext cx="969793" cy="214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-42431" y="6181815"/>
            <a:ext cx="933724" cy="664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A2ED731-5D49-CE3C-8A9E-D3E06523CD2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747142" cy="83312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6569921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FF5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4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4849769"/>
            <a:ext cx="12192000" cy="200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2628" y="623932"/>
            <a:ext cx="683736" cy="519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98763" y="1143002"/>
            <a:ext cx="611677" cy="41746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9" name="Google Shape;299;p4"/>
              <p:cNvSpPr/>
              <p:nvPr/>
            </p:nvSpPr>
            <p:spPr>
              <a:xfrm>
                <a:off x="1214582" y="419138"/>
                <a:ext cx="9762837" cy="1995055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  <a:tabLst/>
                  <a:defRPr/>
                </a:pPr>
                <a:r>
                  <a:rPr kumimoji="0" lang="en-US" sz="3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Câu </a:t>
                </a:r>
                <a:r>
                  <a:rPr kumimoji="0" lang="en-US" sz="3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hỏi</a:t>
                </a:r>
                <a:r>
                  <a:rPr kumimoji="0" lang="en-US" sz="3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 2: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000" b="0" i="1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000" b="0" i="0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cs typeface="Arial" panose="020B0604020202020204" pitchFamily="34" charset="0"/>
                            <a:sym typeface="Arial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000" b="0" i="0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cs typeface="Arial" panose="020B0604020202020204" pitchFamily="34" charset="0"/>
                            <a:sym typeface="Arial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US" sz="3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 của 80 </a:t>
                </a:r>
                <a:r>
                  <a:rPr kumimoji="0" lang="en-US" sz="3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là</a:t>
                </a:r>
                <a:r>
                  <a:rPr kumimoji="0" lang="en-US" sz="3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:</a:t>
                </a:r>
                <a:endParaRPr kumimoji="0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99" name="Google Shape;299;p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2" y="419138"/>
                <a:ext cx="9762837" cy="1995055"/>
              </a:xfrm>
              <a:prstGeom prst="roundRect">
                <a:avLst>
                  <a:gd name="adj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0" name="Google Shape;300;p4"/>
          <p:cNvSpPr/>
          <p:nvPr/>
        </p:nvSpPr>
        <p:spPr>
          <a:xfrm>
            <a:off x="1214581" y="2718993"/>
            <a:ext cx="4535056" cy="133003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A. 48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01" name="Google Shape;301;p4"/>
          <p:cNvSpPr/>
          <p:nvPr/>
        </p:nvSpPr>
        <p:spPr>
          <a:xfrm>
            <a:off x="1214581" y="4353739"/>
            <a:ext cx="4535056" cy="133003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B. 36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02" name="Google Shape;302;p4"/>
          <p:cNvSpPr/>
          <p:nvPr/>
        </p:nvSpPr>
        <p:spPr>
          <a:xfrm>
            <a:off x="6442364" y="2718993"/>
            <a:ext cx="4535056" cy="133003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C. 64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03" name="Google Shape;303;p4"/>
          <p:cNvSpPr/>
          <p:nvPr/>
        </p:nvSpPr>
        <p:spPr>
          <a:xfrm>
            <a:off x="6442363" y="4353739"/>
            <a:ext cx="4535056" cy="133003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D. 42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04" name="Google Shape;304;p4"/>
          <p:cNvSpPr/>
          <p:nvPr/>
        </p:nvSpPr>
        <p:spPr>
          <a:xfrm>
            <a:off x="1214581" y="2718993"/>
            <a:ext cx="4535056" cy="1330036"/>
          </a:xfrm>
          <a:prstGeom prst="roundRect">
            <a:avLst>
              <a:gd name="adj" fmla="val 16667"/>
            </a:avLst>
          </a:prstGeom>
          <a:solidFill>
            <a:srgbClr val="FFB3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A. 48</a:t>
            </a:r>
          </a:p>
        </p:txBody>
      </p:sp>
      <p:pic>
        <p:nvPicPr>
          <p:cNvPr id="305" name="Google Shape;305;p4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551345" y="5429840"/>
            <a:ext cx="1640656" cy="149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2" y="4714812"/>
            <a:ext cx="969793" cy="214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42431" y="6181815"/>
            <a:ext cx="933724" cy="664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D8D24A-E501-F410-D941-2BC6039EE1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747142" cy="83312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6774839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FF5"/>
        </a:solid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5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4849769"/>
            <a:ext cx="12192000" cy="200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9327" y="623932"/>
            <a:ext cx="683736" cy="519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98763" y="1143002"/>
            <a:ext cx="611677" cy="41746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5" name="Google Shape;315;p5"/>
              <p:cNvSpPr/>
              <p:nvPr/>
            </p:nvSpPr>
            <p:spPr>
              <a:xfrm>
                <a:off x="1214582" y="419138"/>
                <a:ext cx="9768378" cy="1995055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  <a:tabLst/>
                  <a:defRPr/>
                </a:pPr>
                <a:r>
                  <a:rPr kumimoji="0" lang="en-US" sz="3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Câu </a:t>
                </a:r>
                <a:r>
                  <a:rPr kumimoji="0" lang="en-US" sz="3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hỏi</a:t>
                </a:r>
                <a:r>
                  <a:rPr kumimoji="0" lang="en-US" sz="3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 3: </a:t>
                </a:r>
                <a:r>
                  <a:rPr kumimoji="0" lang="en-US" sz="300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Dấu</a:t>
                </a:r>
                <a:r>
                  <a:rPr kumimoji="0" lang="en-US" sz="300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kumimoji="0" lang="en-US" sz="300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thích</a:t>
                </a:r>
                <a:r>
                  <a:rPr kumimoji="0" lang="en-US" sz="300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kumimoji="0" lang="en-US" sz="300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hợp</a:t>
                </a:r>
                <a:r>
                  <a:rPr kumimoji="0" lang="en-US" sz="300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kumimoji="0" lang="en-US" sz="300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điền</a:t>
                </a:r>
                <a:r>
                  <a:rPr kumimoji="0" lang="en-US" sz="300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kumimoji="0" lang="en-US" sz="300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vào</a:t>
                </a:r>
                <a:r>
                  <a:rPr kumimoji="0" lang="en-US" sz="300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kumimoji="0" lang="en-US" sz="300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chỗ</a:t>
                </a:r>
                <a:r>
                  <a:rPr kumimoji="0" lang="en-US" sz="300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kumimoji="0" lang="en-US" sz="300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chấm</a:t>
                </a:r>
                <a:r>
                  <a:rPr kumimoji="0" lang="en-US" sz="300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 </a:t>
                </a:r>
                <a:r>
                  <a:rPr kumimoji="0" lang="en-US" sz="300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là</a:t>
                </a:r>
                <a:r>
                  <a:rPr kumimoji="0" lang="en-US" sz="300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000" b="0" i="1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000" b="0" i="0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000" b="0" i="0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cs typeface="Arial" panose="020B0604020202020204" pitchFamily="34" charset="0"/>
                            <a:sym typeface="Arial"/>
                          </a:rPr>
                          <m:t>16</m:t>
                        </m:r>
                      </m:den>
                    </m:f>
                  </m:oMath>
                </a14:m>
                <a:r>
                  <a:rPr kumimoji="0" lang="en-US" sz="3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 :</a:t>
                </a:r>
                <a:r>
                  <a:rPr kumimoji="0" lang="vi-VN" sz="3000" b="0" i="0" u="none" strike="noStrike" kern="0" cap="none" spc="0" normalizeH="0" baseline="0" noProof="1">
                    <a:ln>
                      <a:noFill/>
                    </a:ln>
                    <a:solidFill>
                      <a:srgbClr val="191919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000" b="0" i="1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000" b="0" i="0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cs typeface="Arial" panose="020B0604020202020204" pitchFamily="34" charset="0"/>
                            <a:sym typeface="Arial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000" b="0" i="0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cs typeface="Arial" panose="020B0604020202020204" pitchFamily="34" charset="0"/>
                            <a:sym typeface="Arial"/>
                          </a:rPr>
                          <m:t>9</m:t>
                        </m:r>
                      </m:den>
                    </m:f>
                  </m:oMath>
                </a14:m>
                <a:r>
                  <a:rPr kumimoji="0" lang="en-US" sz="3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 …..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000" b="0" i="1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000" b="0" i="0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cs typeface="Arial" panose="020B0604020202020204" pitchFamily="34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000" b="0" i="0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cs typeface="Arial" panose="020B0604020202020204" pitchFamily="34" charset="0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3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 :</a:t>
                </a:r>
                <a:r>
                  <a:rPr kumimoji="0" lang="vi-VN" sz="3000" b="0" i="0" u="none" strike="noStrike" kern="0" cap="none" spc="0" normalizeH="0" baseline="0" noProof="1">
                    <a:ln>
                      <a:noFill/>
                    </a:ln>
                    <a:solidFill>
                      <a:srgbClr val="191919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000" b="0" i="1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000" b="0" i="0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cs typeface="Arial" panose="020B0604020202020204" pitchFamily="34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000" b="0" i="0" u="none" strike="noStrike" kern="0" cap="none" spc="0" normalizeH="0" baseline="0" noProof="1">
                            <a:ln>
                              <a:noFill/>
                            </a:ln>
                            <a:solidFill>
                              <a:srgbClr val="191919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cs typeface="Arial" panose="020B0604020202020204" pitchFamily="34" charset="0"/>
                            <a:sym typeface="Arial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3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.</a:t>
                </a:r>
                <a:endParaRPr kumimoji="0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315" name="Google Shape;315;p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2" y="419138"/>
                <a:ext cx="9768378" cy="1995055"/>
              </a:xfrm>
              <a:prstGeom prst="roundRect">
                <a:avLst>
                  <a:gd name="adj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6" name="Google Shape;316;p5"/>
          <p:cNvSpPr/>
          <p:nvPr/>
        </p:nvSpPr>
        <p:spPr>
          <a:xfrm>
            <a:off x="1214581" y="2718993"/>
            <a:ext cx="4535056" cy="133003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A. &gt;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17" name="Google Shape;317;p5"/>
          <p:cNvSpPr/>
          <p:nvPr/>
        </p:nvSpPr>
        <p:spPr>
          <a:xfrm>
            <a:off x="1214581" y="4353739"/>
            <a:ext cx="4535056" cy="133003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B. </a:t>
            </a:r>
            <a:r>
              <a:rPr kumimoji="0" lang="nn-NO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&lt;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18" name="Google Shape;318;p5"/>
          <p:cNvSpPr/>
          <p:nvPr/>
        </p:nvSpPr>
        <p:spPr>
          <a:xfrm>
            <a:off x="6442364" y="2718993"/>
            <a:ext cx="4535056" cy="133003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C. </a:t>
            </a:r>
            <a:r>
              <a:rPr kumimoji="0" lang="nn-NO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=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19" name="Google Shape;319;p5"/>
          <p:cNvSpPr/>
          <p:nvPr/>
        </p:nvSpPr>
        <p:spPr>
          <a:xfrm>
            <a:off x="6442363" y="4353739"/>
            <a:ext cx="4535056" cy="133003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D. </a:t>
            </a:r>
            <a:r>
              <a:rPr kumimoji="0" lang="nn-NO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Không có dấu phù hợp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20" name="Google Shape;320;p5"/>
          <p:cNvSpPr/>
          <p:nvPr/>
        </p:nvSpPr>
        <p:spPr>
          <a:xfrm>
            <a:off x="1214581" y="4353739"/>
            <a:ext cx="4535056" cy="1330036"/>
          </a:xfrm>
          <a:prstGeom prst="roundRect">
            <a:avLst>
              <a:gd name="adj" fmla="val 16667"/>
            </a:avLst>
          </a:prstGeom>
          <a:solidFill>
            <a:srgbClr val="FFB3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B. &lt;</a:t>
            </a:r>
          </a:p>
        </p:txBody>
      </p:sp>
      <p:pic>
        <p:nvPicPr>
          <p:cNvPr id="321" name="Google Shape;321;p5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551345" y="5429840"/>
            <a:ext cx="1640656" cy="149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2" y="4714812"/>
            <a:ext cx="969793" cy="214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42431" y="6181815"/>
            <a:ext cx="933724" cy="664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E044FE-E943-D8C7-77D4-D7C23FA081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747142" cy="83312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1090779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FF5"/>
        </a:solidFill>
        <a:effectLst/>
      </p:bgPr>
    </p:bg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6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4849769"/>
            <a:ext cx="12192000" cy="200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8888" y="563212"/>
            <a:ext cx="683736" cy="519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98763" y="1143002"/>
            <a:ext cx="611677" cy="41746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1" name="Google Shape;331;p6"/>
              <p:cNvSpPr/>
              <p:nvPr/>
            </p:nvSpPr>
            <p:spPr>
              <a:xfrm>
                <a:off x="1214582" y="419138"/>
                <a:ext cx="9762837" cy="1995055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  <a:tabLst/>
                  <a:defRPr/>
                </a:pPr>
                <a:r>
                  <a:rPr kumimoji="0" lang="en-US" sz="3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Câu </a:t>
                </a:r>
                <a:r>
                  <a:rPr kumimoji="0" lang="en-US" sz="3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hỏi</a:t>
                </a:r>
                <a:r>
                  <a:rPr kumimoji="0" lang="en-US" sz="3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 4: </a:t>
                </a:r>
                <a:r>
                  <a:rPr lang="vi-VN" sz="3000" dirty="0">
                    <a:latin typeface="UTM Avo" panose="02040603050506020204" pitchFamily="18" charset="0"/>
                  </a:rPr>
                  <a:t>An có 35 viên kẹo. An cho Linh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000" i="1" noProof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i="0" noProof="1"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i="0" noProof="1"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vi-VN" sz="3000" dirty="0">
                    <a:latin typeface="UTM Avo" panose="02040603050506020204" pitchFamily="18" charset="0"/>
                  </a:rPr>
                  <a:t> số kẹo đó. Hỏi An cho Linh bao nhiêu </a:t>
                </a:r>
                <a:r>
                  <a:rPr lang="en-US" sz="3000" dirty="0" err="1">
                    <a:latin typeface="UTM Avo" panose="02040603050506020204" pitchFamily="18" charset="0"/>
                  </a:rPr>
                  <a:t>viên</a:t>
                </a:r>
                <a:r>
                  <a:rPr lang="vi-VN" sz="3000" dirty="0">
                    <a:latin typeface="UTM Avo" panose="02040603050506020204" pitchFamily="18" charset="0"/>
                  </a:rPr>
                  <a:t> kẹo?</a:t>
                </a:r>
                <a:endParaRPr sz="30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31" name="Google Shape;331;p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2" y="419138"/>
                <a:ext cx="9762837" cy="1995055"/>
              </a:xfrm>
              <a:prstGeom prst="roundRect">
                <a:avLst>
                  <a:gd name="adj" fmla="val 16667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2" name="Google Shape;332;p6"/>
          <p:cNvSpPr/>
          <p:nvPr/>
        </p:nvSpPr>
        <p:spPr>
          <a:xfrm>
            <a:off x="1214581" y="2718993"/>
            <a:ext cx="4535056" cy="133003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A. 30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viên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kẹo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33" name="Google Shape;333;p6"/>
          <p:cNvSpPr/>
          <p:nvPr/>
        </p:nvSpPr>
        <p:spPr>
          <a:xfrm>
            <a:off x="1214581" y="4353739"/>
            <a:ext cx="4535056" cy="133003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B. 20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viên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kẹo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34" name="Google Shape;334;p6"/>
          <p:cNvSpPr/>
          <p:nvPr/>
        </p:nvSpPr>
        <p:spPr>
          <a:xfrm>
            <a:off x="6442364" y="2718993"/>
            <a:ext cx="4535056" cy="133003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C. 15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viên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kẹo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35" name="Google Shape;335;p6"/>
          <p:cNvSpPr/>
          <p:nvPr/>
        </p:nvSpPr>
        <p:spPr>
          <a:xfrm>
            <a:off x="6442363" y="4353739"/>
            <a:ext cx="4535056" cy="133003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D. 10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viên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kẹo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36" name="Google Shape;336;p6"/>
          <p:cNvSpPr/>
          <p:nvPr/>
        </p:nvSpPr>
        <p:spPr>
          <a:xfrm>
            <a:off x="6442363" y="2718903"/>
            <a:ext cx="4535056" cy="1330036"/>
          </a:xfrm>
          <a:prstGeom prst="roundRect">
            <a:avLst>
              <a:gd name="adj" fmla="val 16667"/>
            </a:avLst>
          </a:prstGeom>
          <a:solidFill>
            <a:srgbClr val="FFB3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C. 15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viên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kẹo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</p:txBody>
      </p:sp>
      <p:pic>
        <p:nvPicPr>
          <p:cNvPr id="337" name="Google Shape;337;p6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551345" y="5429840"/>
            <a:ext cx="1640656" cy="149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2" y="4714812"/>
            <a:ext cx="969793" cy="214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42431" y="6181815"/>
            <a:ext cx="933724" cy="664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34E5A6-01E3-994B-D6DF-2D2DD68D25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747142" cy="83312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2091417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FF5"/>
        </a:solid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7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4849769"/>
            <a:ext cx="12192000" cy="200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8888" y="782107"/>
            <a:ext cx="683736" cy="519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98763" y="1143002"/>
            <a:ext cx="611677" cy="41746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7" name="Google Shape;347;p7"/>
              <p:cNvSpPr/>
              <p:nvPr/>
            </p:nvSpPr>
            <p:spPr>
              <a:xfrm>
                <a:off x="1214582" y="419138"/>
                <a:ext cx="9762837" cy="1995055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  <a:tabLst/>
                  <a:defRPr/>
                </a:pPr>
                <a:r>
                  <a:rPr kumimoji="0" lang="en-US" sz="3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Câu </a:t>
                </a:r>
                <a:r>
                  <a:rPr kumimoji="0" lang="en-US" sz="3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hỏi</a:t>
                </a:r>
                <a:r>
                  <a:rPr kumimoji="0" lang="en-US" sz="3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UTM Avo" panose="02040603050506020204" pitchFamily="18" charset="0"/>
                    <a:sym typeface="Arial"/>
                  </a:rPr>
                  <a:t> 5: </a:t>
                </a:r>
                <a:r>
                  <a:rPr lang="vi-VN" sz="3000" dirty="0">
                    <a:latin typeface="UTM Avo" panose="02040603050506020204" pitchFamily="18" charset="0"/>
                  </a:rPr>
                  <a:t>Hiện nay ông 72 tuổi, tuổi b</a:t>
                </a:r>
                <a:r>
                  <a:rPr lang="en-US" sz="3000" dirty="0">
                    <a:latin typeface="UTM Avo" panose="02040603050506020204" pitchFamily="18" charset="0"/>
                  </a:rPr>
                  <a:t>ố</a:t>
                </a:r>
                <a:r>
                  <a:rPr lang="vi-VN" sz="3000" dirty="0">
                    <a:latin typeface="UTM Avo" panose="02040603050506020204" pitchFamily="18" charset="0"/>
                  </a:rPr>
                  <a:t>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000" i="1" noProof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i="0" noProof="1">
                            <a:latin typeface="UTM Avo" panose="0204060305050602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i="0" noProof="1">
                            <a:latin typeface="UTM Avo" panose="0204060305050602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sz="3000" dirty="0">
                    <a:latin typeface="UTM Avo" panose="02040603050506020204" pitchFamily="18" charset="0"/>
                  </a:rPr>
                  <a:t> tuổi ông. Hỏi hiện nay ông hơn bố bao nhiêu tuổi?</a:t>
                </a:r>
                <a:endParaRPr sz="30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47" name="Google Shape;347;p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2" y="419138"/>
                <a:ext cx="9762837" cy="1995055"/>
              </a:xfrm>
              <a:prstGeom prst="roundRect">
                <a:avLst>
                  <a:gd name="adj" fmla="val 16667"/>
                </a:avLst>
              </a:prstGeom>
              <a:blipFill>
                <a:blip r:embed="rId6"/>
                <a:stretch>
                  <a:fillRect l="-62" r="-6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8" name="Google Shape;348;p7"/>
          <p:cNvSpPr/>
          <p:nvPr/>
        </p:nvSpPr>
        <p:spPr>
          <a:xfrm>
            <a:off x="1214581" y="2718993"/>
            <a:ext cx="4535056" cy="133003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A. 45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tuổi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49" name="Google Shape;349;p7"/>
          <p:cNvSpPr/>
          <p:nvPr/>
        </p:nvSpPr>
        <p:spPr>
          <a:xfrm>
            <a:off x="1214581" y="4353739"/>
            <a:ext cx="4535056" cy="133003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B. 40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tuổi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50" name="Google Shape;350;p7"/>
          <p:cNvSpPr/>
          <p:nvPr/>
        </p:nvSpPr>
        <p:spPr>
          <a:xfrm>
            <a:off x="6442364" y="2718993"/>
            <a:ext cx="4535056" cy="133003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C. 32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tuổi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51" name="Google Shape;351;p7"/>
          <p:cNvSpPr/>
          <p:nvPr/>
        </p:nvSpPr>
        <p:spPr>
          <a:xfrm>
            <a:off x="6442363" y="4353739"/>
            <a:ext cx="4535056" cy="133003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D. 27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tuổi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52" name="Google Shape;352;p7"/>
          <p:cNvSpPr/>
          <p:nvPr/>
        </p:nvSpPr>
        <p:spPr>
          <a:xfrm>
            <a:off x="1214581" y="4353739"/>
            <a:ext cx="4535056" cy="1330036"/>
          </a:xfrm>
          <a:prstGeom prst="roundRect">
            <a:avLst>
              <a:gd name="adj" fmla="val 16667"/>
            </a:avLst>
          </a:prstGeom>
          <a:solidFill>
            <a:srgbClr val="FFB3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B. 40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tuổi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</p:txBody>
      </p:sp>
      <p:pic>
        <p:nvPicPr>
          <p:cNvPr id="353" name="Google Shape;353;p7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551345" y="5429840"/>
            <a:ext cx="1640656" cy="149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2" y="4714812"/>
            <a:ext cx="969793" cy="214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42431" y="6181815"/>
            <a:ext cx="933724" cy="664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E598B0-DD72-458C-4648-02194A3778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747142" cy="83312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8184712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KETCH LESSO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1446</TotalTime>
  <Words>768</Words>
  <Application>Microsoft Office PowerPoint</Application>
  <PresentationFormat>Widescreen</PresentationFormat>
  <Paragraphs>92</Paragraphs>
  <Slides>23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Calibri Light</vt:lpstr>
      <vt:lpstr>Calibri</vt:lpstr>
      <vt:lpstr>Cambria Math</vt:lpstr>
      <vt:lpstr>Permanent Marker</vt:lpstr>
      <vt:lpstr>UTM Avo</vt:lpstr>
      <vt:lpstr>Comfortaa</vt:lpstr>
      <vt:lpstr>Arial</vt:lpstr>
      <vt:lpstr>1_Office Theme</vt:lpstr>
      <vt:lpstr>Office Theme</vt:lpstr>
      <vt:lpstr>3_Office Theme</vt:lpstr>
      <vt:lpstr>4_Office Theme</vt:lpstr>
      <vt:lpstr>6_Office Theme</vt:lpstr>
      <vt:lpstr>7_Office Theme</vt:lpstr>
      <vt:lpstr>SKETCH LESSON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34</cp:revision>
  <dcterms:created xsi:type="dcterms:W3CDTF">2023-10-24T04:45:10Z</dcterms:created>
  <dcterms:modified xsi:type="dcterms:W3CDTF">2024-02-20T02:07:10Z</dcterms:modified>
</cp:coreProperties>
</file>