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088447" r:id="rId2"/>
    <p:sldId id="330" r:id="rId3"/>
    <p:sldId id="340" r:id="rId4"/>
    <p:sldId id="331" r:id="rId5"/>
    <p:sldId id="341" r:id="rId6"/>
    <p:sldId id="318" r:id="rId7"/>
    <p:sldId id="342" r:id="rId8"/>
    <p:sldId id="285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CDDCF"/>
    <a:srgbClr val="FDDD82"/>
    <a:srgbClr val="F7EE79"/>
    <a:srgbClr val="FB1D12"/>
    <a:srgbClr val="93DCFB"/>
    <a:srgbClr val="4FAC53"/>
    <a:srgbClr val="DC1388"/>
    <a:srgbClr val="D95BAF"/>
    <a:srgbClr val="D9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6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0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 dirty="0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1242816" y="252338"/>
            <a:ext cx="9789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377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hai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ngày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19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5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2025</a:t>
            </a:r>
          </a:p>
        </p:txBody>
      </p:sp>
      <p:sp>
        <p:nvSpPr>
          <p:cNvPr id="29" name="Luyện đọc từ khó"/>
          <p:cNvSpPr txBox="1"/>
          <p:nvPr/>
        </p:nvSpPr>
        <p:spPr>
          <a:xfrm>
            <a:off x="4684222" y="1021779"/>
            <a:ext cx="1660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TǨn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3426010" y="1791220"/>
            <a:ext cx="41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tập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4475B27-F46A-47E7-AF5B-8AF78548EE0D}"/>
              </a:ext>
            </a:extLst>
          </p:cNvPr>
          <p:cNvSpPr txBox="1"/>
          <p:nvPr/>
        </p:nvSpPr>
        <p:spPr>
          <a:xfrm>
            <a:off x="591287" y="157218"/>
            <a:ext cx="10691001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xăng-ti-mét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BC. Sau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AC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xăng-ti-mét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DC88CE-F037-4A35-BD9B-1F51BB68C107}"/>
              </a:ext>
            </a:extLst>
          </p:cNvPr>
          <p:cNvGrpSpPr/>
          <p:nvPr/>
        </p:nvGrpSpPr>
        <p:grpSpPr>
          <a:xfrm>
            <a:off x="1971004" y="2728589"/>
            <a:ext cx="8132257" cy="1679835"/>
            <a:chOff x="1971004" y="2728589"/>
            <a:chExt cx="8132257" cy="167983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28DC61-DADA-4355-AF5F-E1698CE56D6F}"/>
                </a:ext>
              </a:extLst>
            </p:cNvPr>
            <p:cNvSpPr txBox="1"/>
            <p:nvPr/>
          </p:nvSpPr>
          <p:spPr>
            <a:xfrm>
              <a:off x="7251663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unito Black" pitchFamily="2" charset="0"/>
                </a:rPr>
                <a:t>B</a:t>
              </a:r>
              <a:endParaRPr lang="vi-VN" sz="2800" dirty="0">
                <a:latin typeface="Nunito Black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A69A9A-A351-45EB-8F08-5F097DB0BBA3}"/>
                </a:ext>
              </a:extLst>
            </p:cNvPr>
            <p:cNvSpPr txBox="1"/>
            <p:nvPr/>
          </p:nvSpPr>
          <p:spPr>
            <a:xfrm>
              <a:off x="9679747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unito Black" pitchFamily="2" charset="0"/>
                </a:rPr>
                <a:t>C</a:t>
              </a:r>
              <a:endParaRPr lang="vi-VN" sz="2800" dirty="0">
                <a:latin typeface="Nunito Black" pitchFamily="2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412A449-07F4-46C0-BE8D-65258F6EF80E}"/>
                </a:ext>
              </a:extLst>
            </p:cNvPr>
            <p:cNvCxnSpPr/>
            <p:nvPr/>
          </p:nvCxnSpPr>
          <p:spPr>
            <a:xfrm>
              <a:off x="2182761" y="3200400"/>
              <a:ext cx="7610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485835-467B-4309-A075-799AD0506F4E}"/>
                </a:ext>
              </a:extLst>
            </p:cNvPr>
            <p:cNvSpPr txBox="1"/>
            <p:nvPr/>
          </p:nvSpPr>
          <p:spPr>
            <a:xfrm>
              <a:off x="1971004" y="2728589"/>
              <a:ext cx="4587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Nunito Black" pitchFamily="2" charset="0"/>
                </a:rPr>
                <a:t>A</a:t>
              </a:r>
              <a:endParaRPr lang="vi-VN" sz="2800" dirty="0">
                <a:latin typeface="Nunito Black" pitchFamily="2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BE94416F-D83F-4B61-9AB3-4B0828B8A171}"/>
                </a:ext>
              </a:extLst>
            </p:cNvPr>
            <p:cNvSpPr/>
            <p:nvPr/>
          </p:nvSpPr>
          <p:spPr>
            <a:xfrm>
              <a:off x="2136133" y="3168569"/>
              <a:ext cx="93255" cy="7322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unito Black" pitchFamily="2" charset="0"/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D19368FD-3A56-4475-A353-766EA60BA500}"/>
                </a:ext>
              </a:extLst>
            </p:cNvPr>
            <p:cNvSpPr/>
            <p:nvPr/>
          </p:nvSpPr>
          <p:spPr>
            <a:xfrm>
              <a:off x="7416793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unito Black" pitchFamily="2" charset="0"/>
              </a:endParaRPr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52F03657-C2FF-4AF3-8B87-EBBD4BB31D6D}"/>
                </a:ext>
              </a:extLst>
            </p:cNvPr>
            <p:cNvSpPr/>
            <p:nvPr/>
          </p:nvSpPr>
          <p:spPr>
            <a:xfrm>
              <a:off x="9746301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unito Black" pitchFamily="2" charset="0"/>
              </a:endParaRPr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4242F0D8-B91F-4F3A-88E9-605FC7DFC205}"/>
                </a:ext>
              </a:extLst>
            </p:cNvPr>
            <p:cNvSpPr/>
            <p:nvPr/>
          </p:nvSpPr>
          <p:spPr>
            <a:xfrm rot="5400000">
              <a:off x="5769951" y="-299359"/>
              <a:ext cx="435790" cy="7610169"/>
            </a:xfrm>
            <a:prstGeom prst="rightBrace">
              <a:avLst>
                <a:gd name="adj1" fmla="val 87018"/>
                <a:gd name="adj2" fmla="val 50000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Nunito Black" pitchFamily="2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B24832F-0074-494F-835B-69EE431D8328}"/>
                </a:ext>
              </a:extLst>
            </p:cNvPr>
            <p:cNvGrpSpPr/>
            <p:nvPr/>
          </p:nvGrpSpPr>
          <p:grpSpPr>
            <a:xfrm>
              <a:off x="5602656" y="3723621"/>
              <a:ext cx="1297657" cy="684803"/>
              <a:chOff x="1480998" y="4066745"/>
              <a:chExt cx="1297657" cy="684803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F064F44-8BB7-4FF7-ADE8-8744E92FA6B6}"/>
                  </a:ext>
                </a:extLst>
              </p:cNvPr>
              <p:cNvSpPr/>
              <p:nvPr/>
            </p:nvSpPr>
            <p:spPr>
              <a:xfrm>
                <a:off x="1480998" y="4251216"/>
                <a:ext cx="490006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unito Black" pitchFamily="2" charset="0"/>
                  </a:rPr>
                  <a:t>?</a:t>
                </a:r>
                <a:endParaRPr lang="vi-V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unito Black" pitchFamily="2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E78E4D-6E7D-41FD-9D37-6A540D6706F8}"/>
                  </a:ext>
                </a:extLst>
              </p:cNvPr>
              <p:cNvSpPr txBox="1"/>
              <p:nvPr/>
            </p:nvSpPr>
            <p:spPr>
              <a:xfrm>
                <a:off x="1967196" y="4066745"/>
                <a:ext cx="811459" cy="684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Nunito Black" pitchFamily="2" charset="0"/>
                  </a:rPr>
                  <a:t>cm</a:t>
                </a:r>
                <a:endParaRPr lang="vi-VN" sz="2800" dirty="0">
                  <a:latin typeface="Nunito Black" pitchFamily="2" charset="0"/>
                </a:endParaRP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2806861" y="4334957"/>
            <a:ext cx="6259852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AB </a:t>
            </a:r>
            <a:r>
              <a:rPr lang="en-US" sz="30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: </a:t>
            </a:r>
            <a:r>
              <a:rPr lang="en-US" sz="3000" dirty="0">
                <a:solidFill>
                  <a:schemeClr val="tx2"/>
                </a:solidFill>
                <a:latin typeface="Nunito Black" pitchFamily="2" charset="0"/>
                <a:cs typeface="Times New Roman" panose="02020603050405020304" pitchFamily="18" charset="0"/>
              </a:rPr>
              <a:t>8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cm</a:t>
            </a:r>
          </a:p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BC </a:t>
            </a:r>
            <a:r>
              <a:rPr lang="en-US" sz="30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: </a:t>
            </a:r>
            <a:r>
              <a:rPr lang="en-US" sz="3000" dirty="0">
                <a:solidFill>
                  <a:schemeClr val="tx2"/>
                </a:solidFill>
                <a:latin typeface="Nunito Black" pitchFamily="2" charset="0"/>
                <a:cs typeface="Times New Roman" panose="02020603050405020304" pitchFamily="18" charset="0"/>
              </a:rPr>
              <a:t>5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cm</a:t>
            </a:r>
          </a:p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AC </a:t>
            </a:r>
            <a:r>
              <a:rPr lang="en-US" sz="30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: </a:t>
            </a:r>
            <a:r>
              <a:rPr lang="en-US" sz="3000" dirty="0">
                <a:solidFill>
                  <a:schemeClr val="tx2"/>
                </a:solidFill>
                <a:latin typeface="Nunito Black" pitchFamily="2" charset="0"/>
                <a:cs typeface="Times New Roman" panose="02020603050405020304" pitchFamily="18" charset="0"/>
              </a:rPr>
              <a:t>13</a:t>
            </a:r>
            <a:r>
              <a:rPr lang="en-US" sz="30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329786-AE1A-4D98-955C-9ACF017E96AC}"/>
              </a:ext>
            </a:extLst>
          </p:cNvPr>
          <p:cNvSpPr txBox="1"/>
          <p:nvPr/>
        </p:nvSpPr>
        <p:spPr>
          <a:xfrm>
            <a:off x="619786" y="338443"/>
            <a:ext cx="1062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ABC, BCD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ABCD.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ED58EE-1A2A-43EB-87D3-5BF88EFDA7A9}"/>
              </a:ext>
            </a:extLst>
          </p:cNvPr>
          <p:cNvGrpSpPr/>
          <p:nvPr/>
        </p:nvGrpSpPr>
        <p:grpSpPr>
          <a:xfrm>
            <a:off x="2029670" y="737002"/>
            <a:ext cx="7490507" cy="1529620"/>
            <a:chOff x="1665225" y="2075795"/>
            <a:chExt cx="7490507" cy="1529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A4BF781-1B69-420F-8A3A-D146D8AE9394}"/>
                </a:ext>
              </a:extLst>
            </p:cNvPr>
            <p:cNvGrpSpPr/>
            <p:nvPr/>
          </p:nvGrpSpPr>
          <p:grpSpPr>
            <a:xfrm>
              <a:off x="1665225" y="2075795"/>
              <a:ext cx="7490507" cy="1399832"/>
              <a:chOff x="1665225" y="2075795"/>
              <a:chExt cx="7490507" cy="139983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45E9A39-6054-4DEC-B4C7-E51E262C97DA}"/>
                  </a:ext>
                </a:extLst>
              </p:cNvPr>
              <p:cNvGrpSpPr/>
              <p:nvPr/>
            </p:nvGrpSpPr>
            <p:grpSpPr>
              <a:xfrm>
                <a:off x="2057400" y="2590800"/>
                <a:ext cx="6886575" cy="838200"/>
                <a:chOff x="2057400" y="2590800"/>
                <a:chExt cx="6886575" cy="838200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B0FFB30A-8087-4E1A-A84A-0D4FC7A38F92}"/>
                    </a:ext>
                  </a:extLst>
                </p:cNvPr>
                <p:cNvCxnSpPr/>
                <p:nvPr/>
              </p:nvCxnSpPr>
              <p:spPr>
                <a:xfrm flipV="1">
                  <a:off x="2057400" y="2590800"/>
                  <a:ext cx="2933700" cy="838200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352CF716-38FF-4497-8D30-4B3DFF452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67261" y="2797629"/>
                  <a:ext cx="2376714" cy="63137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3E42C39-4B50-4D5A-83ED-57F0FC7A3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1100" y="2590801"/>
                  <a:ext cx="1569357" cy="83819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73CBD5-9C7D-4104-B79B-6E4CB90A59E2}"/>
                  </a:ext>
                </a:extLst>
              </p:cNvPr>
              <p:cNvSpPr txBox="1"/>
              <p:nvPr/>
            </p:nvSpPr>
            <p:spPr>
              <a:xfrm>
                <a:off x="4772539" y="2075795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unito Black" pitchFamily="2" charset="0"/>
                  </a:rPr>
                  <a:t>B</a:t>
                </a:r>
                <a:endParaRPr lang="vi-VN" sz="2800" dirty="0">
                  <a:latin typeface="Nunito Black" pitchFamily="2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F3768C-2B7B-4386-BC9B-4E9D9871B524}"/>
                  </a:ext>
                </a:extLst>
              </p:cNvPr>
              <p:cNvSpPr txBox="1"/>
              <p:nvPr/>
            </p:nvSpPr>
            <p:spPr>
              <a:xfrm>
                <a:off x="6364802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unito Black" pitchFamily="2" charset="0"/>
                  </a:rPr>
                  <a:t>C</a:t>
                </a:r>
                <a:endParaRPr lang="vi-VN" sz="2800" dirty="0">
                  <a:latin typeface="Nunito Black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0F530A-D945-4721-8595-D42200F35A88}"/>
                  </a:ext>
                </a:extLst>
              </p:cNvPr>
              <p:cNvSpPr txBox="1"/>
              <p:nvPr/>
            </p:nvSpPr>
            <p:spPr>
              <a:xfrm>
                <a:off x="1665225" y="2905780"/>
                <a:ext cx="4587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Nunito Black" pitchFamily="2" charset="0"/>
                  </a:rPr>
                  <a:t>A</a:t>
                </a:r>
                <a:endParaRPr lang="vi-VN" sz="2800" dirty="0">
                  <a:latin typeface="Nunito Black" pitchFamily="2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D5060B-166B-46F2-B9B2-397A0A49E2D2}"/>
                  </a:ext>
                </a:extLst>
              </p:cNvPr>
              <p:cNvSpPr txBox="1"/>
              <p:nvPr/>
            </p:nvSpPr>
            <p:spPr>
              <a:xfrm>
                <a:off x="8732218" y="2274409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unito Black" pitchFamily="2" charset="0"/>
                  </a:rPr>
                  <a:t>D</a:t>
                </a:r>
                <a:endParaRPr lang="vi-VN" sz="2800" dirty="0">
                  <a:latin typeface="Nunito Black" pitchFamily="2" charset="0"/>
                </a:endParaRPr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73C6FDD-FCE6-455B-BD8F-DBFE83E4F16C}"/>
                  </a:ext>
                </a:extLst>
              </p:cNvPr>
              <p:cNvSpPr/>
              <p:nvPr/>
            </p:nvSpPr>
            <p:spPr>
              <a:xfrm>
                <a:off x="8897347" y="275100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unito Black" pitchFamily="2" charset="0"/>
                </a:endParaRPr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A10D706F-B15A-4DEB-B53C-A2219934BFB0}"/>
                  </a:ext>
                </a:extLst>
              </p:cNvPr>
              <p:cNvSpPr/>
              <p:nvPr/>
            </p:nvSpPr>
            <p:spPr>
              <a:xfrm>
                <a:off x="651382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unito Black" pitchFamily="2" charset="0"/>
                </a:endParaRPr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888513EB-9626-4ECA-A870-D2EFECA85569}"/>
                  </a:ext>
                </a:extLst>
              </p:cNvPr>
              <p:cNvSpPr/>
              <p:nvPr/>
            </p:nvSpPr>
            <p:spPr>
              <a:xfrm>
                <a:off x="4944472" y="256703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unito Black" pitchFamily="2" charset="0"/>
                </a:endParaRPr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08E40A07-A5EE-4DEF-942E-19319FDFF21E}"/>
                  </a:ext>
                </a:extLst>
              </p:cNvPr>
              <p:cNvSpPr/>
              <p:nvPr/>
            </p:nvSpPr>
            <p:spPr>
              <a:xfrm>
                <a:off x="198745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unito Black" pitchFamily="2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D2D851-5531-496C-B783-2D1A26962981}"/>
                </a:ext>
              </a:extLst>
            </p:cNvPr>
            <p:cNvSpPr txBox="1"/>
            <p:nvPr/>
          </p:nvSpPr>
          <p:spPr>
            <a:xfrm>
              <a:off x="2525959" y="2476339"/>
              <a:ext cx="12137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Nunito Black" pitchFamily="2" charset="0"/>
                </a:rPr>
                <a:t>18 cm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33B7CC-DDE7-47E6-A8BE-3BADE72B2A4B}"/>
                </a:ext>
              </a:extLst>
            </p:cNvPr>
            <p:cNvSpPr txBox="1"/>
            <p:nvPr/>
          </p:nvSpPr>
          <p:spPr>
            <a:xfrm>
              <a:off x="5587067" y="2511884"/>
              <a:ext cx="998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Nunito Black" pitchFamily="2" charset="0"/>
                </a:rPr>
                <a:t>9 cm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8186D9-3666-4E0D-A0FF-9C2D51594B70}"/>
                </a:ext>
              </a:extLst>
            </p:cNvPr>
            <p:cNvSpPr txBox="1"/>
            <p:nvPr/>
          </p:nvSpPr>
          <p:spPr>
            <a:xfrm>
              <a:off x="7728994" y="3082195"/>
              <a:ext cx="12137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Nunito Black" pitchFamily="2" charset="0"/>
                </a:rPr>
                <a:t>14 cm</a:t>
              </a:r>
            </a:p>
          </p:txBody>
        </p:sp>
      </p:grpSp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57292BE2-5267-4AF9-9EBD-6C26AD3CF1A3}"/>
              </a:ext>
            </a:extLst>
          </p:cNvPr>
          <p:cNvSpPr txBox="1"/>
          <p:nvPr/>
        </p:nvSpPr>
        <p:spPr>
          <a:xfrm>
            <a:off x="4210493" y="2048339"/>
            <a:ext cx="229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cs typeface="iCiel Cucho" pitchFamily="50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cs typeface="iCiel Cucho" pitchFamily="50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29" name="Luyện đọc từ khó">
            <a:extLst>
              <a:ext uri="{FF2B5EF4-FFF2-40B4-BE49-F238E27FC236}">
                <a16:creationId xmlns:a16="http://schemas.microsoft.com/office/drawing/2014/main" id="{F40BBCAB-2FC6-4BED-9B50-CD9B067421A4}"/>
              </a:ext>
            </a:extLst>
          </p:cNvPr>
          <p:cNvSpPr txBox="1"/>
          <p:nvPr/>
        </p:nvSpPr>
        <p:spPr>
          <a:xfrm>
            <a:off x="2179360" y="2563372"/>
            <a:ext cx="679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dài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gấp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khúc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: </a:t>
            </a:r>
          </a:p>
        </p:txBody>
      </p:sp>
      <p:sp>
        <p:nvSpPr>
          <p:cNvPr id="30" name="Luyện đọc từ khó">
            <a:extLst>
              <a:ext uri="{FF2B5EF4-FFF2-40B4-BE49-F238E27FC236}">
                <a16:creationId xmlns:a16="http://schemas.microsoft.com/office/drawing/2014/main" id="{7DAF6991-B242-4486-B9F2-9F053E9771E3}"/>
              </a:ext>
            </a:extLst>
          </p:cNvPr>
          <p:cNvSpPr txBox="1"/>
          <p:nvPr/>
        </p:nvSpPr>
        <p:spPr>
          <a:xfrm>
            <a:off x="3492835" y="3313075"/>
            <a:ext cx="416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18 + 9 = 27 ( cm)</a:t>
            </a:r>
          </a:p>
        </p:txBody>
      </p:sp>
      <p:sp>
        <p:nvSpPr>
          <p:cNvPr id="31" name="Luyện đọc từ khó">
            <a:extLst>
              <a:ext uri="{FF2B5EF4-FFF2-40B4-BE49-F238E27FC236}">
                <a16:creationId xmlns:a16="http://schemas.microsoft.com/office/drawing/2014/main" id="{BDE1053F-6FB8-40BD-AD76-DC6725CCBAFB}"/>
              </a:ext>
            </a:extLst>
          </p:cNvPr>
          <p:cNvSpPr txBox="1"/>
          <p:nvPr/>
        </p:nvSpPr>
        <p:spPr>
          <a:xfrm>
            <a:off x="2115986" y="3959406"/>
            <a:ext cx="679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dài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gấp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khúc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: </a:t>
            </a:r>
          </a:p>
        </p:txBody>
      </p:sp>
      <p:sp>
        <p:nvSpPr>
          <p:cNvPr id="32" name="Luyện đọc từ khó">
            <a:extLst>
              <a:ext uri="{FF2B5EF4-FFF2-40B4-BE49-F238E27FC236}">
                <a16:creationId xmlns:a16="http://schemas.microsoft.com/office/drawing/2014/main" id="{244F4813-B458-4239-AFC9-5CCB32A0A147}"/>
              </a:ext>
            </a:extLst>
          </p:cNvPr>
          <p:cNvSpPr txBox="1"/>
          <p:nvPr/>
        </p:nvSpPr>
        <p:spPr>
          <a:xfrm>
            <a:off x="3472454" y="4644682"/>
            <a:ext cx="416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9 + 14 = 23 ( cm)</a:t>
            </a:r>
          </a:p>
        </p:txBody>
      </p:sp>
      <p:sp>
        <p:nvSpPr>
          <p:cNvPr id="33" name="Luyện đọc từ khó">
            <a:extLst>
              <a:ext uri="{FF2B5EF4-FFF2-40B4-BE49-F238E27FC236}">
                <a16:creationId xmlns:a16="http://schemas.microsoft.com/office/drawing/2014/main" id="{39713B5F-C16F-4B36-8226-070CD5A0AABC}"/>
              </a:ext>
            </a:extLst>
          </p:cNvPr>
          <p:cNvSpPr txBox="1"/>
          <p:nvPr/>
        </p:nvSpPr>
        <p:spPr>
          <a:xfrm>
            <a:off x="2212264" y="5105070"/>
            <a:ext cx="768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dài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gấp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khúc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: </a:t>
            </a:r>
          </a:p>
        </p:txBody>
      </p:sp>
      <p:sp>
        <p:nvSpPr>
          <p:cNvPr id="34" name="Luyện đọc từ khó">
            <a:extLst>
              <a:ext uri="{FF2B5EF4-FFF2-40B4-BE49-F238E27FC236}">
                <a16:creationId xmlns:a16="http://schemas.microsoft.com/office/drawing/2014/main" id="{A9E24651-799B-449B-AD11-2AB3AC82855F}"/>
              </a:ext>
            </a:extLst>
          </p:cNvPr>
          <p:cNvSpPr txBox="1"/>
          <p:nvPr/>
        </p:nvSpPr>
        <p:spPr>
          <a:xfrm>
            <a:off x="3514855" y="5795681"/>
            <a:ext cx="507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9 + 14 +18 = 41 ( 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604912" y="226815"/>
            <a:ext cx="10696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3: 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ốc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sên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khúc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MAN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MBN.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ốc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sên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xăng-ti-mét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1012959" y="1944913"/>
            <a:ext cx="9270943" cy="3657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692123" y="143483"/>
            <a:ext cx="1067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ốc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sên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MAN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MBN.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ốc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sên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xăng-ti-mét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319499" y="1597705"/>
            <a:ext cx="3041288" cy="3062516"/>
          </a:xfrm>
          <a:prstGeom prst="rect">
            <a:avLst/>
          </a:prstGeom>
        </p:spPr>
      </p:pic>
      <p:sp>
        <p:nvSpPr>
          <p:cNvPr id="7" name="Luyện đọc từ khó">
            <a:extLst>
              <a:ext uri="{FF2B5EF4-FFF2-40B4-BE49-F238E27FC236}">
                <a16:creationId xmlns:a16="http://schemas.microsoft.com/office/drawing/2014/main" id="{047E819F-C188-4EB2-93C7-2BD74894C614}"/>
              </a:ext>
            </a:extLst>
          </p:cNvPr>
          <p:cNvSpPr txBox="1"/>
          <p:nvPr/>
        </p:nvSpPr>
        <p:spPr>
          <a:xfrm>
            <a:off x="6029451" y="1713143"/>
            <a:ext cx="229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cs typeface="iCiel Cucho" pitchFamily="50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cs typeface="iCiel Cucho" pitchFamily="50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8" name="Luyện đọc từ khó">
            <a:extLst>
              <a:ext uri="{FF2B5EF4-FFF2-40B4-BE49-F238E27FC236}">
                <a16:creationId xmlns:a16="http://schemas.microsoft.com/office/drawing/2014/main" id="{86425810-C042-4FC5-AB0E-E6D1893A6BA0}"/>
              </a:ext>
            </a:extLst>
          </p:cNvPr>
          <p:cNvSpPr txBox="1"/>
          <p:nvPr/>
        </p:nvSpPr>
        <p:spPr>
          <a:xfrm>
            <a:off x="3650973" y="2359474"/>
            <a:ext cx="679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dài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gấp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khúc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: </a:t>
            </a:r>
          </a:p>
        </p:txBody>
      </p:sp>
      <p:sp>
        <p:nvSpPr>
          <p:cNvPr id="9" name="Luyện đọc từ khó">
            <a:extLst>
              <a:ext uri="{FF2B5EF4-FFF2-40B4-BE49-F238E27FC236}">
                <a16:creationId xmlns:a16="http://schemas.microsoft.com/office/drawing/2014/main" id="{E2297BF3-FB0F-44A7-A8F5-0F34617620E2}"/>
              </a:ext>
            </a:extLst>
          </p:cNvPr>
          <p:cNvSpPr txBox="1"/>
          <p:nvPr/>
        </p:nvSpPr>
        <p:spPr>
          <a:xfrm>
            <a:off x="3650973" y="3605968"/>
            <a:ext cx="679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dài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gấp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khúc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MBN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: </a:t>
            </a:r>
          </a:p>
        </p:txBody>
      </p:sp>
      <p:sp>
        <p:nvSpPr>
          <p:cNvPr id="10" name="Luyện đọc từ khó">
            <a:extLst>
              <a:ext uri="{FF2B5EF4-FFF2-40B4-BE49-F238E27FC236}">
                <a16:creationId xmlns:a16="http://schemas.microsoft.com/office/drawing/2014/main" id="{1A45C712-CB91-4E56-8F22-32F18F0A111B}"/>
              </a:ext>
            </a:extLst>
          </p:cNvPr>
          <p:cNvSpPr txBox="1"/>
          <p:nvPr/>
        </p:nvSpPr>
        <p:spPr>
          <a:xfrm>
            <a:off x="692123" y="4821691"/>
            <a:ext cx="10523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Ôc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sên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ngắn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Times New Roman" panose="02020603050405020304" pitchFamily="18" charset="0"/>
              </a:rPr>
              <a:t> cm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iCiel Cucho" pitchFamily="50" charset="0"/>
              </a:rPr>
              <a:t>: 39 – 36 = 3 ( cm)</a:t>
            </a:r>
          </a:p>
        </p:txBody>
      </p:sp>
      <p:sp>
        <p:nvSpPr>
          <p:cNvPr id="11" name="Luyện đọc từ khó">
            <a:extLst>
              <a:ext uri="{FF2B5EF4-FFF2-40B4-BE49-F238E27FC236}">
                <a16:creationId xmlns:a16="http://schemas.microsoft.com/office/drawing/2014/main" id="{3C6840DC-4D24-4D99-A1F2-F6CD7248981F}"/>
              </a:ext>
            </a:extLst>
          </p:cNvPr>
          <p:cNvSpPr txBox="1"/>
          <p:nvPr/>
        </p:nvSpPr>
        <p:spPr>
          <a:xfrm>
            <a:off x="4688431" y="3036576"/>
            <a:ext cx="535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cs typeface="iCiel Cucho" pitchFamily="50" charset="0"/>
              </a:rPr>
              <a:t>12 + 27 = 39 ( cm)</a:t>
            </a:r>
          </a:p>
        </p:txBody>
      </p:sp>
      <p:sp>
        <p:nvSpPr>
          <p:cNvPr id="12" name="Luyện đọc từ khó">
            <a:extLst>
              <a:ext uri="{FF2B5EF4-FFF2-40B4-BE49-F238E27FC236}">
                <a16:creationId xmlns:a16="http://schemas.microsoft.com/office/drawing/2014/main" id="{C40FBF0F-F9CB-4678-8BA3-9CB9AB9B501F}"/>
              </a:ext>
            </a:extLst>
          </p:cNvPr>
          <p:cNvSpPr txBox="1"/>
          <p:nvPr/>
        </p:nvSpPr>
        <p:spPr>
          <a:xfrm>
            <a:off x="4688430" y="4337055"/>
            <a:ext cx="535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cs typeface="iCiel Cucho" pitchFamily="50" charset="0"/>
              </a:rPr>
              <a:t>9 + 27 = 36 ( 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1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534572" y="108854"/>
            <a:ext cx="10725037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kẹo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MNPQO,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kẹo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ABCDEGHO (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92E0D1-4210-45E7-8901-1CE5529FC9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21" y="2068308"/>
            <a:ext cx="7944888" cy="44030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32F92B-1453-4E81-B485-625D03BAB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580" r="85638" b="16589"/>
          <a:stretch/>
        </p:blipFill>
        <p:spPr>
          <a:xfrm>
            <a:off x="8470097" y="2130579"/>
            <a:ext cx="1141057" cy="5649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1BA2AC-D99F-4543-BB76-5B0EAC03EF5C}"/>
              </a:ext>
            </a:extLst>
          </p:cNvPr>
          <p:cNvSpPr txBox="1"/>
          <p:nvPr/>
        </p:nvSpPr>
        <p:spPr>
          <a:xfrm>
            <a:off x="9611154" y="2101968"/>
            <a:ext cx="136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16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536FD-2B04-4732-962D-B4ED5D1D23C3}"/>
              </a:ext>
            </a:extLst>
          </p:cNvPr>
          <p:cNvSpPr txBox="1"/>
          <p:nvPr/>
        </p:nvSpPr>
        <p:spPr>
          <a:xfrm>
            <a:off x="9597155" y="2864328"/>
            <a:ext cx="136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15 cm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73D0AC-34CB-477C-A89D-8FA98D185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8456098" y="2960796"/>
            <a:ext cx="1141057" cy="5649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D5168A-6894-4BB2-B9D2-2F47FDDB30A3}"/>
              </a:ext>
            </a:extLst>
          </p:cNvPr>
          <p:cNvSpPr txBox="1"/>
          <p:nvPr/>
        </p:nvSpPr>
        <p:spPr>
          <a:xfrm>
            <a:off x="7402703" y="4808277"/>
            <a:ext cx="2987059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05D6A5-C7F1-42AC-8342-8AD63F339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10012997" y="4895910"/>
            <a:ext cx="1141057" cy="564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7FD36-01CE-46C7-999F-C2ED7C595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8" t="45313"/>
          <a:stretch/>
        </p:blipFill>
        <p:spPr>
          <a:xfrm>
            <a:off x="2403987" y="1493544"/>
            <a:ext cx="7306443" cy="1770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5A77EF-3625-447D-AE45-04E1A4F19A88}"/>
              </a:ext>
            </a:extLst>
          </p:cNvPr>
          <p:cNvSpPr txBox="1"/>
          <p:nvPr/>
        </p:nvSpPr>
        <p:spPr>
          <a:xfrm>
            <a:off x="520506" y="186007"/>
            <a:ext cx="107672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160 m.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BCD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110 m.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81BA2-3731-434C-846A-B76E0E7F2D75}"/>
              </a:ext>
            </a:extLst>
          </p:cNvPr>
          <p:cNvSpPr txBox="1"/>
          <p:nvPr/>
        </p:nvSpPr>
        <p:spPr>
          <a:xfrm>
            <a:off x="1531751" y="3263705"/>
            <a:ext cx="84672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AB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mét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160 – 110 = 50 (m)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50 m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3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DEF73EF1-3E5B-487F-BF5B-00FA3EEDA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5" b="5189"/>
          <a:stretch/>
        </p:blipFill>
        <p:spPr>
          <a:xfrm>
            <a:off x="-154172" y="4034725"/>
            <a:ext cx="12113462" cy="279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02CEAFCE-36AA-4360-9521-7B72308A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6" y="434640"/>
            <a:ext cx="1158099" cy="1974029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79013D57-D19B-44FF-955B-763C2742F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5" y="2769326"/>
            <a:ext cx="537128" cy="915558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4CBEB33B-3C02-43B5-96C1-F902CE5DD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39" y="542111"/>
            <a:ext cx="341028" cy="581297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A5A0A6-FCAE-4C39-8B14-486FDB280C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38" y="3350871"/>
            <a:ext cx="761983" cy="76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B8FEA1-EF54-4DE2-AE5D-4BC69ED501B5}"/>
              </a:ext>
            </a:extLst>
          </p:cNvPr>
          <p:cNvSpPr txBox="1"/>
          <p:nvPr/>
        </p:nvSpPr>
        <p:spPr>
          <a:xfrm>
            <a:off x="3553542" y="1698203"/>
            <a:ext cx="457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  <a:cs typeface="Shruti" panose="020B0502040204020203" pitchFamily="34" charset="0"/>
              </a:rPr>
              <a:t>VẬN</a:t>
            </a:r>
            <a:r>
              <a:rPr lang="en-US" sz="6000" dirty="0">
                <a:solidFill>
                  <a:srgbClr val="FF0000"/>
                </a:solidFill>
                <a:latin typeface="Nunito Black" pitchFamily="2" charset="0"/>
                <a:cs typeface="Shruti" panose="020B0502040204020203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  <a:cs typeface="Shruti" panose="020B0502040204020203" pitchFamily="34" charset="0"/>
              </a:rPr>
              <a:t>DỤNG</a:t>
            </a:r>
            <a:endParaRPr lang="en-US" sz="6000" dirty="0">
              <a:solidFill>
                <a:srgbClr val="FF0000"/>
              </a:solidFill>
              <a:latin typeface="Nunito Black" pitchFamily="2" charset="0"/>
              <a:cs typeface="Shrut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393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Arial</vt:lpstr>
      <vt:lpstr>HP001 4 hàng</vt:lpstr>
      <vt:lpstr>Nunito Black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389</cp:revision>
  <dcterms:created xsi:type="dcterms:W3CDTF">2021-06-02T01:34:28Z</dcterms:created>
  <dcterms:modified xsi:type="dcterms:W3CDTF">2025-05-19T07:59:05Z</dcterms:modified>
</cp:coreProperties>
</file>