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audio2.wav" ContentType="audio/x-wav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720" r:id="rId3"/>
  </p:sldMasterIdLst>
  <p:notesMasterIdLst>
    <p:notesMasterId r:id="rId18"/>
  </p:notesMasterIdLst>
  <p:sldIdLst>
    <p:sldId id="11088447" r:id="rId4"/>
    <p:sldId id="257" r:id="rId5"/>
    <p:sldId id="293" r:id="rId6"/>
    <p:sldId id="259" r:id="rId7"/>
    <p:sldId id="283" r:id="rId8"/>
    <p:sldId id="287" r:id="rId9"/>
    <p:sldId id="288" r:id="rId10"/>
    <p:sldId id="289" r:id="rId11"/>
    <p:sldId id="261" r:id="rId12"/>
    <p:sldId id="263" r:id="rId13"/>
    <p:sldId id="294" r:id="rId14"/>
    <p:sldId id="295" r:id="rId15"/>
    <p:sldId id="296" r:id="rId16"/>
    <p:sldId id="297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F1eoKn1/DWUVyqwlDt6VU43Lc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8FC"/>
    <a:srgbClr val="FFFAF7"/>
    <a:srgbClr val="F68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28"/>
  </p:normalViewPr>
  <p:slideViewPr>
    <p:cSldViewPr snapToGrid="0">
      <p:cViewPr varScale="1">
        <p:scale>
          <a:sx n="72" d="100"/>
          <a:sy n="72" d="100"/>
        </p:scale>
        <p:origin x="6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8" Type="http://customschemas.google.com/relationships/presentationmetadata" Target="metadata"/><Relationship Id="rId10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&gt;&gt;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A, B, C, D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&gt;&gt;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ăn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03CB6F-B7B2-458C-B6AC-4EE062B57E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057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&gt;&gt;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A, B, C, D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&gt;&gt;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ăn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03CB6F-B7B2-458C-B6AC-4EE062B57E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765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&gt;&gt;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A, B, C, D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&gt;&gt;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ăn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03CB6F-B7B2-458C-B6AC-4EE062B57E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242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419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8702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5474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0980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7541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bếp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&gt;&gt;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ăn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món</a:t>
            </a:r>
            <a:r>
              <a:rPr lang="en-US" baseline="0" dirty="0"/>
              <a:t> </a:t>
            </a:r>
            <a:r>
              <a:rPr lang="en-US" baseline="0" dirty="0" err="1"/>
              <a:t>ăn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03CB6F-B7B2-458C-B6AC-4EE062B57E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46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3922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3692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3528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7047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7543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925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2335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0483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787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58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2130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7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04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70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46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10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50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66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6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37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4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7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A067398-DFE3-4B0C-B112-6F0D8AD12D76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68562502-DC6A-450D-9FD9-03F69924F01B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50898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416414B-51F3-42EE-8357-8770671B6598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6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1.jpe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slide" Target="slide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5.png"/><Relationship Id="rId11" Type="http://schemas.openxmlformats.org/officeDocument/2006/relationships/slide" Target="slide13.xml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slide" Target="slide12.xml"/><Relationship Id="rId1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png"/><Relationship Id="rId3" Type="http://schemas.openxmlformats.org/officeDocument/2006/relationships/audio" Target="../media/audio1.wav"/><Relationship Id="rId7" Type="http://schemas.openxmlformats.org/officeDocument/2006/relationships/image" Target="../media/image51.png"/><Relationship Id="rId12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audio" Target="../media/audio3.wav"/><Relationship Id="rId10" Type="http://schemas.openxmlformats.org/officeDocument/2006/relationships/image" Target="../media/image54.png"/><Relationship Id="rId4" Type="http://schemas.openxmlformats.org/officeDocument/2006/relationships/audio" Target="../media/audio2.wav"/><Relationship Id="rId9" Type="http://schemas.openxmlformats.org/officeDocument/2006/relationships/image" Target="../media/image53.png"/><Relationship Id="rId1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audio" Target="../media/audio1.wav"/><Relationship Id="rId7" Type="http://schemas.openxmlformats.org/officeDocument/2006/relationships/image" Target="../media/image53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1.png"/><Relationship Id="rId11" Type="http://schemas.openxmlformats.org/officeDocument/2006/relationships/image" Target="../media/image52.png"/><Relationship Id="rId5" Type="http://schemas.openxmlformats.org/officeDocument/2006/relationships/audio" Target="../media/audio3.wav"/><Relationship Id="rId10" Type="http://schemas.openxmlformats.org/officeDocument/2006/relationships/image" Target="../media/image41.jpeg"/><Relationship Id="rId4" Type="http://schemas.openxmlformats.org/officeDocument/2006/relationships/audio" Target="../media/audio2.wav"/><Relationship Id="rId9" Type="http://schemas.openxmlformats.org/officeDocument/2006/relationships/slide" Target="slide11.xml"/><Relationship Id="rId1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6.png"/><Relationship Id="rId3" Type="http://schemas.openxmlformats.org/officeDocument/2006/relationships/audio" Target="../media/audio1.wav"/><Relationship Id="rId7" Type="http://schemas.openxmlformats.org/officeDocument/2006/relationships/image" Target="../media/image52.png"/><Relationship Id="rId12" Type="http://schemas.openxmlformats.org/officeDocument/2006/relationships/slide" Target="slide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audio" Target="../media/audio3.wav"/><Relationship Id="rId10" Type="http://schemas.openxmlformats.org/officeDocument/2006/relationships/image" Target="../media/image54.png"/><Relationship Id="rId4" Type="http://schemas.openxmlformats.org/officeDocument/2006/relationships/audio" Target="../media/audio2.wav"/><Relationship Id="rId9" Type="http://schemas.openxmlformats.org/officeDocument/2006/relationships/image" Target="../media/image50.png"/><Relationship Id="rId1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jp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8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18.jpg"/><Relationship Id="rId7" Type="http://schemas.openxmlformats.org/officeDocument/2006/relationships/image" Target="../media/image3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361" y="0"/>
            <a:ext cx="12192000" cy="6858000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Luyện đọc từ khó"/>
          <p:cNvSpPr txBox="1"/>
          <p:nvPr/>
        </p:nvSpPr>
        <p:spPr>
          <a:xfrm>
            <a:off x="1420367" y="252337"/>
            <a:ext cx="94339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44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Thứ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   ngày    tháng 4 năm 2024</a:t>
            </a:r>
            <a:endParaRPr kumimoji="0" lang="en-US" sz="4400" b="1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29" name="Luyện đọc từ khó"/>
          <p:cNvSpPr txBox="1"/>
          <p:nvPr/>
        </p:nvSpPr>
        <p:spPr>
          <a:xfrm>
            <a:off x="2946287" y="939643"/>
            <a:ext cx="5745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Tự nhiên và xã hĖ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32" name="Luyện đọc từ khó"/>
          <p:cNvSpPr txBox="1"/>
          <p:nvPr/>
        </p:nvSpPr>
        <p:spPr>
          <a:xfrm>
            <a:off x="475957" y="1791219"/>
            <a:ext cx="112400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Bài 21: Một số cách ứng phó giảm nhẹ ǟủi ǟo thiên tai ( tiết 1)</a:t>
            </a:r>
            <a:r>
              <a:rPr lang="vi-VN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itchFamily="34" charset="0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0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5de90e1154b99c9c5351bef2fda65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838200"/>
            <a:ext cx="6110703" cy="60198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8187560" y="0"/>
            <a:ext cx="4004440" cy="1828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chuẩn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bữa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tối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nhé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^^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7543800" y="1371600"/>
            <a:ext cx="152400" cy="1524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85D85FB-1F8C-3AB5-F4E9-BA5D96833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2133600"/>
            <a:ext cx="9618133" cy="5410200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DA569CD-A427-1220-18A6-5777FB1F57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" cy="11905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2b2181ee0ddf3198d036ec9f3094f08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382000" y="3048000"/>
            <a:ext cx="2286000" cy="3810000"/>
          </a:xfrm>
          <a:prstGeom prst="rect">
            <a:avLst/>
          </a:prstGeom>
        </p:spPr>
      </p:pic>
      <p:pic>
        <p:nvPicPr>
          <p:cNvPr id="18" name="Picture 17" descr="2b2181ee0ddf3198d036ec9f3094f08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3048000"/>
            <a:ext cx="2239192" cy="3810000"/>
          </a:xfrm>
          <a:prstGeom prst="rect">
            <a:avLst/>
          </a:prstGeom>
        </p:spPr>
      </p:pic>
      <p:pic>
        <p:nvPicPr>
          <p:cNvPr id="6" name="Picture 5" descr="ae22ebc57a38542b1b8a66c597ea745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84780" y="1190500"/>
            <a:ext cx="6858000" cy="6858000"/>
          </a:xfrm>
          <a:prstGeom prst="rect">
            <a:avLst/>
          </a:prstGeom>
        </p:spPr>
      </p:pic>
      <p:pic>
        <p:nvPicPr>
          <p:cNvPr id="10" name="Picture 9" descr="fe1747c4d7e277ba1ee4105e3bc7af1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07341" y="1914312"/>
            <a:ext cx="2092960" cy="2267373"/>
          </a:xfrm>
          <a:prstGeom prst="rect">
            <a:avLst/>
          </a:prstGeom>
        </p:spPr>
      </p:pic>
      <p:pic>
        <p:nvPicPr>
          <p:cNvPr id="11" name="Picture 10" descr="f5c2a31645fd10a7bfb7180ae764b33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7430" y="2407021"/>
            <a:ext cx="1656927" cy="1281953"/>
          </a:xfrm>
          <a:prstGeom prst="rect">
            <a:avLst/>
          </a:prstGeom>
        </p:spPr>
      </p:pic>
      <p:pic>
        <p:nvPicPr>
          <p:cNvPr id="12" name="Picture 11" descr="a0f932e5084a2d27268758dfe1be070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39569" y="3595576"/>
            <a:ext cx="1656927" cy="1482950"/>
          </a:xfrm>
          <a:prstGeom prst="rect">
            <a:avLst/>
          </a:prstGeom>
        </p:spPr>
      </p:pic>
      <p:pic>
        <p:nvPicPr>
          <p:cNvPr id="25" name="Picture 24" descr="43b282e5574b9381f3f2c3655d492a4e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27880" y="482174"/>
            <a:ext cx="990600" cy="990600"/>
          </a:xfrm>
          <a:prstGeom prst="rect">
            <a:avLst/>
          </a:prstGeom>
        </p:spPr>
      </p:pic>
      <p:pic>
        <p:nvPicPr>
          <p:cNvPr id="26" name="Picture 25" descr="43b282e5574b9381f3f2c3655d492a4e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18480" y="482174"/>
            <a:ext cx="990600" cy="990600"/>
          </a:xfrm>
          <a:prstGeom prst="rect">
            <a:avLst/>
          </a:prstGeom>
        </p:spPr>
      </p:pic>
      <p:pic>
        <p:nvPicPr>
          <p:cNvPr id="27" name="Picture 26" descr="43b282e5574b9381f3f2c3655d492a4e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09080" y="494448"/>
            <a:ext cx="990600" cy="990600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0E340A80-DF64-BA29-6929-633CC9CF110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" cy="11905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8C5E9FD-2275-4EB6-D6B1-8C759A9AD498}"/>
              </a:ext>
            </a:extLst>
          </p:cNvPr>
          <p:cNvGrpSpPr/>
          <p:nvPr/>
        </p:nvGrpSpPr>
        <p:grpSpPr>
          <a:xfrm>
            <a:off x="9841983" y="-547396"/>
            <a:ext cx="2637553" cy="2083688"/>
            <a:chOff x="4874661" y="4884853"/>
            <a:chExt cx="2637553" cy="2083688"/>
          </a:xfrm>
        </p:grpSpPr>
        <p:pic>
          <p:nvPicPr>
            <p:cNvPr id="4" name="Picture 3">
              <a:hlinkClick r:id="" action="ppaction://noaction"/>
              <a:extLst>
                <a:ext uri="{FF2B5EF4-FFF2-40B4-BE49-F238E27FC236}">
                  <a16:creationId xmlns:a16="http://schemas.microsoft.com/office/drawing/2014/main" id="{B2B6540D-A900-4D5C-1DF3-3BBEB8C380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52" b="60799"/>
            <a:stretch/>
          </p:blipFill>
          <p:spPr>
            <a:xfrm>
              <a:off x="4874661" y="4884853"/>
              <a:ext cx="2637553" cy="2083688"/>
            </a:xfrm>
            <a:prstGeom prst="rect">
              <a:avLst/>
            </a:prstGeom>
          </p:spPr>
        </p:pic>
        <p:sp>
          <p:nvSpPr>
            <p:cNvPr id="5" name="TextBox 4">
              <a:hlinkClick r:id="" action="ppaction://noaction"/>
              <a:extLst>
                <a:ext uri="{FF2B5EF4-FFF2-40B4-BE49-F238E27FC236}">
                  <a16:creationId xmlns:a16="http://schemas.microsoft.com/office/drawing/2014/main" id="{4F886A32-D15E-2AC9-D644-089B96693C1A}"/>
                </a:ext>
              </a:extLst>
            </p:cNvPr>
            <p:cNvSpPr txBox="1"/>
            <p:nvPr/>
          </p:nvSpPr>
          <p:spPr>
            <a:xfrm>
              <a:off x="5511967" y="5827593"/>
              <a:ext cx="10419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Tiếp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theo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1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-304800"/>
            <a:ext cx="9144000" cy="3352800"/>
          </a:xfrm>
          <a:prstGeom prst="rect">
            <a:avLst/>
          </a:prstGeom>
        </p:spPr>
      </p:pic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11231" y="4210934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0" y="6060472"/>
            <a:ext cx="3352800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67689" y="3111516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0" y="4114800"/>
            <a:ext cx="2854960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0" y="5105400"/>
            <a:ext cx="4003040" cy="707886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82088" y="3187716"/>
            <a:ext cx="5244033" cy="75126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33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33600" y="5908072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8512" y="316739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prstClr val="black"/>
                </a:solidFill>
                <a:latin typeface="Nunito Black" pitchFamily="2" charset="0"/>
                <a:ea typeface="+mn-ea"/>
                <a:cs typeface="Times New Roman" pitchFamily="18" charset="0"/>
              </a:rPr>
              <a:t>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598936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prstClr val="black"/>
                </a:solidFill>
                <a:latin typeface="Nunito Black" pitchFamily="2" charset="0"/>
                <a:ea typeface="+mn-ea"/>
                <a:cs typeface="Times New Roman" pitchFamily="18" charset="0"/>
              </a:rPr>
              <a:t>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52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68421" y="411989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B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06431" y="372362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10349431" y="2915533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 GIỜ</a:t>
            </a:r>
          </a:p>
        </p:txBody>
      </p:sp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61673" y="3215078"/>
            <a:ext cx="723900" cy="7239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90967" y="612117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49870" y="415684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24367" y="5105400"/>
            <a:ext cx="533400" cy="533400"/>
          </a:xfrm>
          <a:prstGeom prst="rect">
            <a:avLst/>
          </a:prstGeom>
        </p:spPr>
      </p:pic>
      <p:sp>
        <p:nvSpPr>
          <p:cNvPr id="40" name="5-Point Star 39">
            <a:hlinkClick r:id="rId12" action="ppaction://hlinksldjump"/>
          </p:cNvPr>
          <p:cNvSpPr/>
          <p:nvPr/>
        </p:nvSpPr>
        <p:spPr>
          <a:xfrm>
            <a:off x="9906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0" y="4038600"/>
            <a:ext cx="685800" cy="685800"/>
          </a:xfrm>
          <a:prstGeom prst="rect">
            <a:avLst/>
          </a:prstGeom>
        </p:spPr>
      </p:pic>
      <p:pic>
        <p:nvPicPr>
          <p:cNvPr id="42" name="Picture 41" descr="43b282e5574b9381f3f2c3655d492a4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0" y="5029200"/>
            <a:ext cx="685800" cy="685800"/>
          </a:xfrm>
          <a:prstGeom prst="rect">
            <a:avLst/>
          </a:prstGeom>
        </p:spPr>
      </p:pic>
      <p:pic>
        <p:nvPicPr>
          <p:cNvPr id="43" name="Picture 42" descr="43b282e5574b9381f3f2c3655d492a4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0" y="3048000"/>
            <a:ext cx="685800" cy="685800"/>
          </a:xfrm>
          <a:prstGeom prst="rect">
            <a:avLst/>
          </a:prstGeom>
        </p:spPr>
      </p:pic>
      <p:pic>
        <p:nvPicPr>
          <p:cNvPr id="44" name="Picture 43" descr="43b282e5574b9381f3f2c3655d492a4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0" y="5943600"/>
            <a:ext cx="685800" cy="685800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572EE5E-58BB-C0FE-3CAA-DE05573D850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" cy="1190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4B237D-6806-12A2-F391-A70E65B9B3AC}"/>
              </a:ext>
            </a:extLst>
          </p:cNvPr>
          <p:cNvSpPr txBox="1"/>
          <p:nvPr/>
        </p:nvSpPr>
        <p:spPr>
          <a:xfrm>
            <a:off x="3168048" y="3211324"/>
            <a:ext cx="5158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Kiểm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tra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,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thăm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khám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các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cây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sâu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bệnh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và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tỉa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các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cành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cây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dễ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gãy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C5DB27-A922-08DC-380A-AE8DAECA788A}"/>
              </a:ext>
            </a:extLst>
          </p:cNvPr>
          <p:cNvSpPr txBox="1"/>
          <p:nvPr/>
        </p:nvSpPr>
        <p:spPr>
          <a:xfrm>
            <a:off x="3124200" y="4210934"/>
            <a:ext cx="277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Chặt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toàn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bộ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cây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to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542ED0-1AC8-0331-2DF8-97C9FE796EFD}"/>
              </a:ext>
            </a:extLst>
          </p:cNvPr>
          <p:cNvSpPr txBox="1"/>
          <p:nvPr/>
        </p:nvSpPr>
        <p:spPr>
          <a:xfrm>
            <a:off x="3124200" y="5105400"/>
            <a:ext cx="383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Kiểm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tra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thăm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khám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các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cây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sâu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bệnh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F32FB3-A65E-B4BB-23C0-4962DA716630}"/>
              </a:ext>
            </a:extLst>
          </p:cNvPr>
          <p:cNvSpPr txBox="1"/>
          <p:nvPr/>
        </p:nvSpPr>
        <p:spPr>
          <a:xfrm>
            <a:off x="3807460" y="801915"/>
            <a:ext cx="457708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Nunito Black" pitchFamily="2" charset="0"/>
                <a:ea typeface="+mn-ea"/>
                <a:cs typeface="Times New Roman" pitchFamily="18" charset="0"/>
              </a:rPr>
              <a:t>Trước mùa mưa, chúng ta nên làm gì để hạn chế được các tai nạn do cây đổ?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EA522C-ABA5-E6CF-C282-BF707AD261AB}"/>
              </a:ext>
            </a:extLst>
          </p:cNvPr>
          <p:cNvSpPr txBox="1"/>
          <p:nvPr/>
        </p:nvSpPr>
        <p:spPr>
          <a:xfrm>
            <a:off x="3124200" y="611499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Rào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chắn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các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cây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xanh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  <p:bldP spid="4" grpId="0"/>
      <p:bldP spid="5" grpId="0"/>
      <p:bldP spid="26" grpId="0" animBg="1"/>
      <p:bldP spid="26" grpId="1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28760" y="418082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23960" y="372362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9966960" y="2885419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600" y="-228600"/>
            <a:ext cx="9144000" cy="3276600"/>
          </a:xfrm>
          <a:prstGeom prst="rect">
            <a:avLst/>
          </a:prstGeom>
        </p:spPr>
      </p:pic>
      <p:sp>
        <p:nvSpPr>
          <p:cNvPr id="32" name="5-Point Star 31">
            <a:hlinkClick r:id="rId9" action="ppaction://hlinksldjump"/>
          </p:cNvPr>
          <p:cNvSpPr/>
          <p:nvPr/>
        </p:nvSpPr>
        <p:spPr>
          <a:xfrm>
            <a:off x="9906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F7BDEBCC-C994-44BF-1767-CC0D36EE5D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" cy="11905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E4442BB-7895-3810-67A2-32FD1853A925}"/>
              </a:ext>
            </a:extLst>
          </p:cNvPr>
          <p:cNvSpPr txBox="1"/>
          <p:nvPr/>
        </p:nvSpPr>
        <p:spPr>
          <a:xfrm>
            <a:off x="3048000" y="858044"/>
            <a:ext cx="56388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Nunito Black" pitchFamily="2" charset="0"/>
                <a:ea typeface="+mn-ea"/>
                <a:cs typeface="Times New Roman" pitchFamily="18" charset="0"/>
              </a:rPr>
              <a:t>Việc làm nào cần thực hiện trước khi có bão để giảm nhẹ thiệt hại về người và tài sản?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 descr="1456.png">
            <a:extLst>
              <a:ext uri="{FF2B5EF4-FFF2-40B4-BE49-F238E27FC236}">
                <a16:creationId xmlns:a16="http://schemas.microsoft.com/office/drawing/2014/main" id="{5170F4C0-A362-0CE5-DEE6-CBB9674EEB39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0" y="6060472"/>
            <a:ext cx="4090670" cy="6858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D87035E-2F58-12B3-0F33-ACDB724639CA}"/>
              </a:ext>
            </a:extLst>
          </p:cNvPr>
          <p:cNvSpPr/>
          <p:nvPr/>
        </p:nvSpPr>
        <p:spPr>
          <a:xfrm>
            <a:off x="2167689" y="3111516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</a:endParaRPr>
          </a:p>
        </p:txBody>
      </p:sp>
      <p:pic>
        <p:nvPicPr>
          <p:cNvPr id="5" name="Picture 4" descr="1456.png">
            <a:extLst>
              <a:ext uri="{FF2B5EF4-FFF2-40B4-BE49-F238E27FC236}">
                <a16:creationId xmlns:a16="http://schemas.microsoft.com/office/drawing/2014/main" id="{BBA7B7E7-2DE8-6C91-DCD3-FFE883EB9922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0" y="4114800"/>
            <a:ext cx="3276600" cy="682330"/>
          </a:xfrm>
          <a:prstGeom prst="rect">
            <a:avLst/>
          </a:prstGeom>
        </p:spPr>
      </p:pic>
      <p:pic>
        <p:nvPicPr>
          <p:cNvPr id="18" name="Picture 17" descr="1456.png">
            <a:extLst>
              <a:ext uri="{FF2B5EF4-FFF2-40B4-BE49-F238E27FC236}">
                <a16:creationId xmlns:a16="http://schemas.microsoft.com/office/drawing/2014/main" id="{85173500-823B-BAC7-A061-038C3F4E7E3E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0" y="5105400"/>
            <a:ext cx="4419600" cy="707886"/>
          </a:xfrm>
          <a:prstGeom prst="rect">
            <a:avLst/>
          </a:prstGeom>
        </p:spPr>
      </p:pic>
      <p:pic>
        <p:nvPicPr>
          <p:cNvPr id="19" name="Picture 18" descr="1456.png">
            <a:extLst>
              <a:ext uri="{FF2B5EF4-FFF2-40B4-BE49-F238E27FC236}">
                <a16:creationId xmlns:a16="http://schemas.microsoft.com/office/drawing/2014/main" id="{2BD5AE32-AD12-6D13-9140-5C5CCE171B85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82088" y="3187716"/>
            <a:ext cx="4575679" cy="75126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60722543-7393-4ADA-7ECD-1BBB79201B50}"/>
              </a:ext>
            </a:extLst>
          </p:cNvPr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00CDCA-0251-D3AD-2AAA-8E8EE4C1D187}"/>
              </a:ext>
            </a:extLst>
          </p:cNvPr>
          <p:cNvSpPr/>
          <p:nvPr/>
        </p:nvSpPr>
        <p:spPr>
          <a:xfrm>
            <a:off x="2133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528BC4E-50A8-5989-6286-DFA3D3606BAF}"/>
              </a:ext>
            </a:extLst>
          </p:cNvPr>
          <p:cNvSpPr/>
          <p:nvPr/>
        </p:nvSpPr>
        <p:spPr>
          <a:xfrm>
            <a:off x="2133600" y="5908072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862935-F5B4-E9F8-19FB-D298128F99AC}"/>
              </a:ext>
            </a:extLst>
          </p:cNvPr>
          <p:cNvSpPr txBox="1"/>
          <p:nvPr/>
        </p:nvSpPr>
        <p:spPr>
          <a:xfrm>
            <a:off x="2272464" y="318771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3B85F4-320F-ED97-1559-54CFACCC67D2}"/>
              </a:ext>
            </a:extLst>
          </p:cNvPr>
          <p:cNvSpPr txBox="1"/>
          <p:nvPr/>
        </p:nvSpPr>
        <p:spPr>
          <a:xfrm>
            <a:off x="2241550" y="596395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F346C16-B291-3C12-81FD-D0FE7F6CA614}"/>
              </a:ext>
            </a:extLst>
          </p:cNvPr>
          <p:cNvSpPr txBox="1"/>
          <p:nvPr/>
        </p:nvSpPr>
        <p:spPr>
          <a:xfrm>
            <a:off x="224155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CB34689-C3A0-B45D-91FF-93529F584D68}"/>
              </a:ext>
            </a:extLst>
          </p:cNvPr>
          <p:cNvSpPr txBox="1"/>
          <p:nvPr/>
        </p:nvSpPr>
        <p:spPr>
          <a:xfrm>
            <a:off x="22606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B</a:t>
            </a:r>
          </a:p>
        </p:txBody>
      </p:sp>
      <p:pic>
        <p:nvPicPr>
          <p:cNvPr id="45" name="Picture 44" descr="tich.png">
            <a:extLst>
              <a:ext uri="{FF2B5EF4-FFF2-40B4-BE49-F238E27FC236}">
                <a16:creationId xmlns:a16="http://schemas.microsoft.com/office/drawing/2014/main" id="{8181D7A1-EAF0-647A-5819-6296F626CEE9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67317" y="3215078"/>
            <a:ext cx="723900" cy="723900"/>
          </a:xfrm>
          <a:prstGeom prst="rect">
            <a:avLst/>
          </a:prstGeom>
        </p:spPr>
      </p:pic>
      <p:pic>
        <p:nvPicPr>
          <p:cNvPr id="46" name="Picture 45" descr="sai.png">
            <a:extLst>
              <a:ext uri="{FF2B5EF4-FFF2-40B4-BE49-F238E27FC236}">
                <a16:creationId xmlns:a16="http://schemas.microsoft.com/office/drawing/2014/main" id="{85AD60E3-BC4F-0C50-91A4-4F26ADE85057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367270" y="6172200"/>
            <a:ext cx="533400" cy="533400"/>
          </a:xfrm>
          <a:prstGeom prst="rect">
            <a:avLst/>
          </a:prstGeom>
        </p:spPr>
      </p:pic>
      <p:pic>
        <p:nvPicPr>
          <p:cNvPr id="47" name="Picture 46" descr="sai.png">
            <a:extLst>
              <a:ext uri="{FF2B5EF4-FFF2-40B4-BE49-F238E27FC236}">
                <a16:creationId xmlns:a16="http://schemas.microsoft.com/office/drawing/2014/main" id="{BD79D25D-A0E6-D00E-D93A-320BEA85B890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92900" y="4180820"/>
            <a:ext cx="533400" cy="533400"/>
          </a:xfrm>
          <a:prstGeom prst="rect">
            <a:avLst/>
          </a:prstGeom>
        </p:spPr>
      </p:pic>
      <p:pic>
        <p:nvPicPr>
          <p:cNvPr id="48" name="Picture 47" descr="sai.png">
            <a:extLst>
              <a:ext uri="{FF2B5EF4-FFF2-40B4-BE49-F238E27FC236}">
                <a16:creationId xmlns:a16="http://schemas.microsoft.com/office/drawing/2014/main" id="{C9B6F24A-E9A2-65E6-B5D7-051E746769F0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56500" y="5181600"/>
            <a:ext cx="533400" cy="533400"/>
          </a:xfrm>
          <a:prstGeom prst="rect">
            <a:avLst/>
          </a:prstGeom>
        </p:spPr>
      </p:pic>
      <p:pic>
        <p:nvPicPr>
          <p:cNvPr id="49" name="Picture 48" descr="43b282e5574b9381f3f2c3655d492a4e.png">
            <a:extLst>
              <a:ext uri="{FF2B5EF4-FFF2-40B4-BE49-F238E27FC236}">
                <a16:creationId xmlns:a16="http://schemas.microsoft.com/office/drawing/2014/main" id="{F6D159B5-D9FE-F778-6FC6-C525AD9DFB52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24000" y="4038600"/>
            <a:ext cx="685800" cy="685800"/>
          </a:xfrm>
          <a:prstGeom prst="rect">
            <a:avLst/>
          </a:prstGeom>
        </p:spPr>
      </p:pic>
      <p:pic>
        <p:nvPicPr>
          <p:cNvPr id="50" name="Picture 49" descr="43b282e5574b9381f3f2c3655d492a4e.png">
            <a:extLst>
              <a:ext uri="{FF2B5EF4-FFF2-40B4-BE49-F238E27FC236}">
                <a16:creationId xmlns:a16="http://schemas.microsoft.com/office/drawing/2014/main" id="{A0D9C2C1-3056-0300-A5DC-F953479C7105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24000" y="5029200"/>
            <a:ext cx="685800" cy="685800"/>
          </a:xfrm>
          <a:prstGeom prst="rect">
            <a:avLst/>
          </a:prstGeom>
        </p:spPr>
      </p:pic>
      <p:pic>
        <p:nvPicPr>
          <p:cNvPr id="51" name="Picture 50" descr="43b282e5574b9381f3f2c3655d492a4e.png">
            <a:extLst>
              <a:ext uri="{FF2B5EF4-FFF2-40B4-BE49-F238E27FC236}">
                <a16:creationId xmlns:a16="http://schemas.microsoft.com/office/drawing/2014/main" id="{D56CE0C0-1139-63C4-4ED3-98D60E326F19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24000" y="3048000"/>
            <a:ext cx="685800" cy="685800"/>
          </a:xfrm>
          <a:prstGeom prst="rect">
            <a:avLst/>
          </a:prstGeom>
        </p:spPr>
      </p:pic>
      <p:pic>
        <p:nvPicPr>
          <p:cNvPr id="52" name="Picture 51" descr="43b282e5574b9381f3f2c3655d492a4e.png">
            <a:extLst>
              <a:ext uri="{FF2B5EF4-FFF2-40B4-BE49-F238E27FC236}">
                <a16:creationId xmlns:a16="http://schemas.microsoft.com/office/drawing/2014/main" id="{0D300184-4055-8854-1F34-679642B4EB84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24000" y="5943600"/>
            <a:ext cx="685800" cy="6858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B3A004B4-52F6-D6EE-8BD8-ED315633BC1F}"/>
              </a:ext>
            </a:extLst>
          </p:cNvPr>
          <p:cNvSpPr txBox="1"/>
          <p:nvPr/>
        </p:nvSpPr>
        <p:spPr>
          <a:xfrm>
            <a:off x="3168048" y="3211324"/>
            <a:ext cx="4489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n-US" sz="2000" kern="120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Xem dự báo thời tiết và dự trữ các đồ nhu yếu phẩm cần thiết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326D0A2-EAA9-6ED8-9564-6BD117C592E3}"/>
              </a:ext>
            </a:extLst>
          </p:cNvPr>
          <p:cNvSpPr txBox="1"/>
          <p:nvPr/>
        </p:nvSpPr>
        <p:spPr>
          <a:xfrm>
            <a:off x="3155950" y="408924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Lau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dọn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nhà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cửa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nhằm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đảm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bảo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vệ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sinh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D5AAE52-933E-8480-0205-0ACA38CA7B93}"/>
              </a:ext>
            </a:extLst>
          </p:cNvPr>
          <p:cNvSpPr txBox="1"/>
          <p:nvPr/>
        </p:nvSpPr>
        <p:spPr>
          <a:xfrm>
            <a:off x="3124200" y="5105400"/>
            <a:ext cx="423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n-US" sz="2000" kern="120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Ở lại trong các ngôi nhà kiên cố và đóng chặt cửa sổ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43ECC4-335D-AAF4-B0C0-00B7973D71CC}"/>
              </a:ext>
            </a:extLst>
          </p:cNvPr>
          <p:cNvSpPr txBox="1"/>
          <p:nvPr/>
        </p:nvSpPr>
        <p:spPr>
          <a:xfrm>
            <a:off x="3155950" y="6060452"/>
            <a:ext cx="3982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Sửa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chữa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nhà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cửa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để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ổn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định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cuộc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sống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1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4" grpId="0" animBg="1"/>
      <p:bldP spid="42" grpId="0" animBg="1"/>
      <p:bldP spid="42" grpId="1" animBg="1"/>
      <p:bldP spid="53" grpId="0"/>
      <p:bldP spid="54" grpId="0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3276600"/>
            <a:ext cx="1620520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6807" y="596646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4114800"/>
            <a:ext cx="2763520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1207" y="5966460"/>
            <a:ext cx="1327753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5102356"/>
            <a:ext cx="1249680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33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33600" y="5026156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5342" y="60426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prstClr val="black"/>
                </a:solidFill>
                <a:latin typeface="Nunito Black" pitchFamily="2" charset="0"/>
                <a:ea typeface="+mn-ea"/>
                <a:cs typeface="Times New Roman" pitchFamily="18" charset="0"/>
              </a:rPr>
              <a:t>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2135" y="510235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52135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52135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A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90600" y="0"/>
            <a:ext cx="9296400" cy="3200400"/>
          </a:xfrm>
          <a:prstGeom prst="rect">
            <a:avLst/>
          </a:prstGeom>
        </p:spPr>
      </p:pic>
      <p:pic>
        <p:nvPicPr>
          <p:cNvPr id="32" name="Picture 31" descr="tic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68520" y="5853490"/>
            <a:ext cx="723900" cy="723900"/>
          </a:xfrm>
          <a:prstGeom prst="rect">
            <a:avLst/>
          </a:prstGeom>
        </p:spPr>
      </p:pic>
      <p:pic>
        <p:nvPicPr>
          <p:cNvPr id="33" name="Picture 32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37760" y="3276600"/>
            <a:ext cx="533400" cy="5334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40120" y="416308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95800" y="5178556"/>
            <a:ext cx="533400" cy="533400"/>
          </a:xfrm>
          <a:prstGeom prst="rect">
            <a:avLst/>
          </a:prstGeom>
        </p:spPr>
      </p:pic>
      <p:sp>
        <p:nvSpPr>
          <p:cNvPr id="37" name="5-Point Star 36">
            <a:hlinkClick r:id="rId12" action="ppaction://hlinksldjump"/>
          </p:cNvPr>
          <p:cNvSpPr/>
          <p:nvPr/>
        </p:nvSpPr>
        <p:spPr>
          <a:xfrm>
            <a:off x="9906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Picture 37" descr="43b282e5574b9381f3f2c3655d492a4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0" y="4114800"/>
            <a:ext cx="685800" cy="685800"/>
          </a:xfrm>
          <a:prstGeom prst="rect">
            <a:avLst/>
          </a:prstGeom>
        </p:spPr>
      </p:pic>
      <p:pic>
        <p:nvPicPr>
          <p:cNvPr id="39" name="Picture 38" descr="43b282e5574b9381f3f2c3655d492a4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0" y="3124200"/>
            <a:ext cx="685800" cy="685800"/>
          </a:xfrm>
          <a:prstGeom prst="rect">
            <a:avLst/>
          </a:prstGeom>
        </p:spPr>
      </p:pic>
      <p:pic>
        <p:nvPicPr>
          <p:cNvPr id="40" name="Picture 39" descr="43b282e5574b9381f3f2c3655d492a4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0" y="5105400"/>
            <a:ext cx="685800" cy="6858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0" y="5943600"/>
            <a:ext cx="685800" cy="685800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B7755AC-8434-0FDF-0A8A-D52CAACF436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" cy="11905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224590B-2CA5-39D7-41ED-AA7362436CFF}"/>
              </a:ext>
            </a:extLst>
          </p:cNvPr>
          <p:cNvSpPr txBox="1"/>
          <p:nvPr/>
        </p:nvSpPr>
        <p:spPr>
          <a:xfrm>
            <a:off x="3169518" y="6042660"/>
            <a:ext cx="1209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vi-VN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Ra khơi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5A6DD7-E627-7065-FDE0-4A1583D95583}"/>
              </a:ext>
            </a:extLst>
          </p:cNvPr>
          <p:cNvSpPr txBox="1"/>
          <p:nvPr/>
        </p:nvSpPr>
        <p:spPr>
          <a:xfrm>
            <a:off x="3124200" y="4191000"/>
            <a:ext cx="2687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Đóng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chặt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các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cửa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221996-A739-4693-6ED2-CA47249504E6}"/>
              </a:ext>
            </a:extLst>
          </p:cNvPr>
          <p:cNvSpPr txBox="1"/>
          <p:nvPr/>
        </p:nvSpPr>
        <p:spPr>
          <a:xfrm>
            <a:off x="3086100" y="5163957"/>
            <a:ext cx="1173480" cy="400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Về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bến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ED95D4-3958-F60F-9DDA-9ECABE839499}"/>
              </a:ext>
            </a:extLst>
          </p:cNvPr>
          <p:cNvSpPr txBox="1"/>
          <p:nvPr/>
        </p:nvSpPr>
        <p:spPr>
          <a:xfrm>
            <a:off x="3274060" y="1195493"/>
            <a:ext cx="537464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vi-VN" sz="2400" kern="1200">
                <a:solidFill>
                  <a:prstClr val="black"/>
                </a:solidFill>
                <a:latin typeface="Nunito Black" pitchFamily="2" charset="0"/>
                <a:ea typeface="+mn-ea"/>
                <a:cs typeface="Times New Roman" pitchFamily="18" charset="0"/>
              </a:rPr>
              <a:t>Việc làm nào sau đây không được làm khi được dự báo có bão?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4C8E7F-50F7-8999-45CD-9230D4F1937A}"/>
              </a:ext>
            </a:extLst>
          </p:cNvPr>
          <p:cNvSpPr txBox="1"/>
          <p:nvPr/>
        </p:nvSpPr>
        <p:spPr>
          <a:xfrm>
            <a:off x="3200400" y="3378910"/>
            <a:ext cx="1427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Trồng</a:t>
            </a:r>
            <a:r>
              <a:rPr lang="en-US" sz="2000" kern="1200" dirty="0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Nunito Black" pitchFamily="2" charset="0"/>
                <a:ea typeface="+mn-ea"/>
                <a:cs typeface="Times New Roman" pitchFamily="18" charset="0"/>
              </a:rPr>
              <a:t>cây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  <p:bldP spid="30" grpId="0"/>
      <p:bldP spid="36" grpId="0"/>
      <p:bldP spid="42" grpId="0" animBg="1"/>
      <p:bldP spid="42" grpId="1" animBg="1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7">
            <a:extLst>
              <a:ext uri="{FF2B5EF4-FFF2-40B4-BE49-F238E27FC236}">
                <a16:creationId xmlns:a16="http://schemas.microsoft.com/office/drawing/2014/main" id="{59B012D8-9B4B-EBAD-005E-7530A7BA587C}"/>
              </a:ext>
            </a:extLst>
          </p:cNvPr>
          <p:cNvSpPr txBox="1"/>
          <p:nvPr/>
        </p:nvSpPr>
        <p:spPr>
          <a:xfrm>
            <a:off x="2163518" y="5164427"/>
            <a:ext cx="402736" cy="694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  <a:buClrTx/>
              <a:buFontTx/>
              <a:buNone/>
            </a:pPr>
            <a:r>
              <a:rPr lang="en-US" sz="2000" kern="1200">
                <a:solidFill>
                  <a:srgbClr val="FFFFFF"/>
                </a:solidFill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12" name="TextBox 8">
            <a:extLst>
              <a:ext uri="{FF2B5EF4-FFF2-40B4-BE49-F238E27FC236}">
                <a16:creationId xmlns:a16="http://schemas.microsoft.com/office/drawing/2014/main" id="{7770D5D5-A59C-279E-9CCA-63BC4DE139E4}"/>
              </a:ext>
            </a:extLst>
          </p:cNvPr>
          <p:cNvSpPr txBox="1"/>
          <p:nvPr/>
        </p:nvSpPr>
        <p:spPr>
          <a:xfrm>
            <a:off x="7945972" y="5248491"/>
            <a:ext cx="418963" cy="694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  <a:buClrTx/>
              <a:buFontTx/>
              <a:buNone/>
            </a:pPr>
            <a:r>
              <a:rPr lang="en-US" sz="2000" kern="1200">
                <a:solidFill>
                  <a:srgbClr val="FFFFFF"/>
                </a:solidFill>
                <a:latin typeface="UTM Avo" panose="02040603050506020204" pitchFamily="18" charset="0"/>
                <a:ea typeface="+mn-ea"/>
                <a:cs typeface="+mn-cs"/>
              </a:rPr>
              <a:t>2</a:t>
            </a:r>
          </a:p>
        </p:txBody>
      </p:sp>
      <p:pic>
        <p:nvPicPr>
          <p:cNvPr id="213" name="Picture 10">
            <a:extLst>
              <a:ext uri="{FF2B5EF4-FFF2-40B4-BE49-F238E27FC236}">
                <a16:creationId xmlns:a16="http://schemas.microsoft.com/office/drawing/2014/main" id="{529B935D-B602-8EDB-F2FA-0F623CD33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717124" y="821761"/>
            <a:ext cx="1416732" cy="1102004"/>
          </a:xfrm>
          <a:prstGeom prst="rect">
            <a:avLst/>
          </a:prstGeom>
        </p:spPr>
      </p:pic>
      <p:sp>
        <p:nvSpPr>
          <p:cNvPr id="215" name="TextBox 214">
            <a:extLst>
              <a:ext uri="{FF2B5EF4-FFF2-40B4-BE49-F238E27FC236}">
                <a16:creationId xmlns:a16="http://schemas.microsoft.com/office/drawing/2014/main" id="{E0A8E28D-C332-57A5-F410-AC7F8B26E806}"/>
              </a:ext>
            </a:extLst>
          </p:cNvPr>
          <p:cNvSpPr txBox="1"/>
          <p:nvPr/>
        </p:nvSpPr>
        <p:spPr>
          <a:xfrm>
            <a:off x="2052627" y="1679435"/>
            <a:ext cx="8712560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ClrTx/>
              <a:buFontTx/>
              <a:buNone/>
              <a:tabLst>
                <a:tab pos="3160395" algn="ctr"/>
                <a:tab pos="5740400" algn="l"/>
              </a:tabLst>
            </a:pPr>
            <a:r>
              <a:rPr lang="nl-NL" sz="2000" kern="1200" dirty="0">
                <a:solidFill>
                  <a:srgbClr val="F79646">
                    <a:lumMod val="75000"/>
                  </a:srgbClr>
                </a:solidFill>
                <a:latin typeface="Nunito Black" pitchFamily="2" charset="0"/>
                <a:ea typeface="Calibri" panose="020F0502020204030204" pitchFamily="34" charset="0"/>
                <a:cs typeface="Arial" panose="020B0604020202020204" pitchFamily="34" charset="0"/>
              </a:rPr>
              <a:t>Những người trong hình đang làm gì? Vì sao cần phải làm như vậy?</a:t>
            </a:r>
            <a:endParaRPr lang="en-US" sz="2000" kern="1200" dirty="0">
              <a:solidFill>
                <a:srgbClr val="F79646">
                  <a:lumMod val="75000"/>
                </a:srgbClr>
              </a:solidFill>
              <a:latin typeface="Nunito Black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D0DF857A-50B2-773E-19B8-72F5AC3BB901}"/>
              </a:ext>
            </a:extLst>
          </p:cNvPr>
          <p:cNvSpPr/>
          <p:nvPr/>
        </p:nvSpPr>
        <p:spPr>
          <a:xfrm>
            <a:off x="1945945" y="1614647"/>
            <a:ext cx="8885649" cy="694485"/>
          </a:xfrm>
          <a:prstGeom prst="rect">
            <a:avLst/>
          </a:prstGeom>
          <a:noFill/>
          <a:ln w="25400" cap="flat" cmpd="sng" algn="ctr">
            <a:solidFill>
              <a:srgbClr val="92D05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218" name="Group 2">
            <a:extLst>
              <a:ext uri="{FF2B5EF4-FFF2-40B4-BE49-F238E27FC236}">
                <a16:creationId xmlns:a16="http://schemas.microsoft.com/office/drawing/2014/main" id="{FAE10026-CB0D-0127-ABB6-584DB6EFC927}"/>
              </a:ext>
            </a:extLst>
          </p:cNvPr>
          <p:cNvGrpSpPr/>
          <p:nvPr/>
        </p:nvGrpSpPr>
        <p:grpSpPr>
          <a:xfrm>
            <a:off x="418291" y="2780176"/>
            <a:ext cx="6080220" cy="2852412"/>
            <a:chOff x="0" y="0"/>
            <a:chExt cx="1708150" cy="1714500"/>
          </a:xfrm>
        </p:grpSpPr>
        <p:sp>
          <p:nvSpPr>
            <p:cNvPr id="219" name="Freeform 3">
              <a:extLst>
                <a:ext uri="{FF2B5EF4-FFF2-40B4-BE49-F238E27FC236}">
                  <a16:creationId xmlns:a16="http://schemas.microsoft.com/office/drawing/2014/main" id="{492F4047-9D2A-F691-3C82-8245A987B0E5}"/>
                </a:ext>
              </a:extLst>
            </p:cNvPr>
            <p:cNvSpPr/>
            <p:nvPr/>
          </p:nvSpPr>
          <p:spPr>
            <a:xfrm>
              <a:off x="-3810" y="1270"/>
              <a:ext cx="1713230" cy="1713230"/>
            </a:xfrm>
            <a:custGeom>
              <a:avLst/>
              <a:gdLst/>
              <a:ahLst/>
              <a:cxnLst/>
              <a:rect l="l" t="t" r="r" b="b"/>
              <a:pathLst>
                <a:path w="1713230" h="1713230">
                  <a:moveTo>
                    <a:pt x="1709420" y="1460500"/>
                  </a:moveTo>
                  <a:cubicBezTo>
                    <a:pt x="1709420" y="1385570"/>
                    <a:pt x="1713230" y="1309370"/>
                    <a:pt x="1706880" y="1234440"/>
                  </a:cubicBezTo>
                  <a:cubicBezTo>
                    <a:pt x="1699260" y="1184910"/>
                    <a:pt x="1687830" y="208280"/>
                    <a:pt x="1687830" y="158750"/>
                  </a:cubicBezTo>
                  <a:cubicBezTo>
                    <a:pt x="1685290" y="124460"/>
                    <a:pt x="1684020" y="88900"/>
                    <a:pt x="1681480" y="54610"/>
                  </a:cubicBezTo>
                  <a:cubicBezTo>
                    <a:pt x="1681480" y="44450"/>
                    <a:pt x="1680210" y="34290"/>
                    <a:pt x="1678940" y="21590"/>
                  </a:cubicBezTo>
                  <a:cubicBezTo>
                    <a:pt x="1668780" y="19050"/>
                    <a:pt x="1659890" y="17780"/>
                    <a:pt x="1649730" y="16510"/>
                  </a:cubicBezTo>
                  <a:cubicBezTo>
                    <a:pt x="1642110" y="15240"/>
                    <a:pt x="1634490" y="16510"/>
                    <a:pt x="1628140" y="16510"/>
                  </a:cubicBezTo>
                  <a:cubicBezTo>
                    <a:pt x="1596390" y="13970"/>
                    <a:pt x="1564640" y="8890"/>
                    <a:pt x="1532890" y="7620"/>
                  </a:cubicBezTo>
                  <a:cubicBezTo>
                    <a:pt x="1473200" y="5080"/>
                    <a:pt x="1412240" y="3810"/>
                    <a:pt x="1352550" y="2540"/>
                  </a:cubicBezTo>
                  <a:cubicBezTo>
                    <a:pt x="1330960" y="2540"/>
                    <a:pt x="1308100" y="0"/>
                    <a:pt x="1286510" y="0"/>
                  </a:cubicBezTo>
                  <a:cubicBezTo>
                    <a:pt x="1234440" y="0"/>
                    <a:pt x="1183640" y="1270"/>
                    <a:pt x="1131570" y="1270"/>
                  </a:cubicBezTo>
                  <a:cubicBezTo>
                    <a:pt x="1101090" y="1270"/>
                    <a:pt x="1070610" y="3810"/>
                    <a:pt x="1038860" y="3810"/>
                  </a:cubicBezTo>
                  <a:cubicBezTo>
                    <a:pt x="1007110" y="5080"/>
                    <a:pt x="431800" y="7620"/>
                    <a:pt x="400050" y="7620"/>
                  </a:cubicBezTo>
                  <a:cubicBezTo>
                    <a:pt x="374650" y="7620"/>
                    <a:pt x="349250" y="6350"/>
                    <a:pt x="323850" y="7620"/>
                  </a:cubicBezTo>
                  <a:cubicBezTo>
                    <a:pt x="300990" y="8890"/>
                    <a:pt x="276860" y="11430"/>
                    <a:pt x="254000" y="12700"/>
                  </a:cubicBezTo>
                  <a:cubicBezTo>
                    <a:pt x="229870" y="15240"/>
                    <a:pt x="205740" y="16510"/>
                    <a:pt x="182880" y="19050"/>
                  </a:cubicBezTo>
                  <a:cubicBezTo>
                    <a:pt x="148590" y="21590"/>
                    <a:pt x="113030" y="24130"/>
                    <a:pt x="78740" y="27940"/>
                  </a:cubicBezTo>
                  <a:cubicBezTo>
                    <a:pt x="5842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120"/>
                    <a:pt x="10160" y="100330"/>
                    <a:pt x="8890" y="128270"/>
                  </a:cubicBezTo>
                  <a:cubicBezTo>
                    <a:pt x="7620" y="144780"/>
                    <a:pt x="8890" y="162560"/>
                    <a:pt x="7620" y="179070"/>
                  </a:cubicBezTo>
                  <a:cubicBezTo>
                    <a:pt x="0" y="262890"/>
                    <a:pt x="5080" y="1300480"/>
                    <a:pt x="7620" y="1385570"/>
                  </a:cubicBezTo>
                  <a:cubicBezTo>
                    <a:pt x="6350" y="1452880"/>
                    <a:pt x="11430" y="1518920"/>
                    <a:pt x="11430" y="1586230"/>
                  </a:cubicBezTo>
                  <a:cubicBezTo>
                    <a:pt x="11430" y="1617980"/>
                    <a:pt x="15240" y="1651000"/>
                    <a:pt x="7620" y="1682750"/>
                  </a:cubicBezTo>
                  <a:cubicBezTo>
                    <a:pt x="5080" y="1691640"/>
                    <a:pt x="10160" y="1697990"/>
                    <a:pt x="19050" y="1699260"/>
                  </a:cubicBezTo>
                  <a:cubicBezTo>
                    <a:pt x="29210" y="1700530"/>
                    <a:pt x="38100" y="1700530"/>
                    <a:pt x="48260" y="1700530"/>
                  </a:cubicBezTo>
                  <a:cubicBezTo>
                    <a:pt x="88900" y="1701800"/>
                    <a:pt x="129540" y="1701800"/>
                    <a:pt x="171450" y="1703070"/>
                  </a:cubicBezTo>
                  <a:cubicBezTo>
                    <a:pt x="194310" y="1704340"/>
                    <a:pt x="217170" y="1705610"/>
                    <a:pt x="238760" y="1706880"/>
                  </a:cubicBezTo>
                  <a:cubicBezTo>
                    <a:pt x="276860" y="1708150"/>
                    <a:pt x="313690" y="1708150"/>
                    <a:pt x="351790" y="1709420"/>
                  </a:cubicBezTo>
                  <a:cubicBezTo>
                    <a:pt x="367030" y="1709420"/>
                    <a:pt x="381000" y="1709420"/>
                    <a:pt x="396240" y="1708150"/>
                  </a:cubicBezTo>
                  <a:cubicBezTo>
                    <a:pt x="402590" y="1708150"/>
                    <a:pt x="410210" y="1706880"/>
                    <a:pt x="416560" y="1706880"/>
                  </a:cubicBezTo>
                  <a:cubicBezTo>
                    <a:pt x="441960" y="1708150"/>
                    <a:pt x="949960" y="1699260"/>
                    <a:pt x="975360" y="1700530"/>
                  </a:cubicBezTo>
                  <a:cubicBezTo>
                    <a:pt x="1010920" y="1701800"/>
                    <a:pt x="1108710" y="1701800"/>
                    <a:pt x="1144270" y="1701800"/>
                  </a:cubicBezTo>
                  <a:cubicBezTo>
                    <a:pt x="1158240" y="1701800"/>
                    <a:pt x="1170940" y="1700530"/>
                    <a:pt x="1184910" y="1700530"/>
                  </a:cubicBezTo>
                  <a:cubicBezTo>
                    <a:pt x="1207770" y="1701800"/>
                    <a:pt x="1230630" y="1703070"/>
                    <a:pt x="1253490" y="1704340"/>
                  </a:cubicBezTo>
                  <a:cubicBezTo>
                    <a:pt x="1303020" y="1706880"/>
                    <a:pt x="1351280" y="1704340"/>
                    <a:pt x="1400810" y="1708150"/>
                  </a:cubicBezTo>
                  <a:cubicBezTo>
                    <a:pt x="1483360" y="1713230"/>
                    <a:pt x="1567180" y="1706880"/>
                    <a:pt x="1649730" y="1711960"/>
                  </a:cubicBezTo>
                  <a:cubicBezTo>
                    <a:pt x="1670050" y="1713230"/>
                    <a:pt x="1690370" y="1711960"/>
                    <a:pt x="1713230" y="1711960"/>
                  </a:cubicBezTo>
                  <a:cubicBezTo>
                    <a:pt x="1713230" y="1687830"/>
                    <a:pt x="1713230" y="1675130"/>
                    <a:pt x="1713230" y="1652270"/>
                  </a:cubicBezTo>
                  <a:cubicBezTo>
                    <a:pt x="1711960" y="1587500"/>
                    <a:pt x="1709420" y="1526540"/>
                    <a:pt x="1709420" y="1460500"/>
                  </a:cubicBezTo>
                  <a:close/>
                </a:path>
              </a:pathLst>
            </a:custGeom>
            <a:solidFill>
              <a:srgbClr val="FEEFD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0" name="Picture 8">
            <a:extLst>
              <a:ext uri="{FF2B5EF4-FFF2-40B4-BE49-F238E27FC236}">
                <a16:creationId xmlns:a16="http://schemas.microsoft.com/office/drawing/2014/main" id="{5507C2E5-BB6C-4853-B741-C52CD6D8FB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83642" y="2668263"/>
            <a:ext cx="746432" cy="408502"/>
          </a:xfrm>
          <a:prstGeom prst="rect">
            <a:avLst/>
          </a:prstGeom>
        </p:spPr>
      </p:pic>
      <p:sp>
        <p:nvSpPr>
          <p:cNvPr id="222" name="TextBox 221">
            <a:extLst>
              <a:ext uri="{FF2B5EF4-FFF2-40B4-BE49-F238E27FC236}">
                <a16:creationId xmlns:a16="http://schemas.microsoft.com/office/drawing/2014/main" id="{FF449DCF-69E7-74B4-3DF5-15FDBEAF9D28}"/>
              </a:ext>
            </a:extLst>
          </p:cNvPr>
          <p:cNvSpPr txBox="1"/>
          <p:nvPr/>
        </p:nvSpPr>
        <p:spPr>
          <a:xfrm>
            <a:off x="726243" y="3138244"/>
            <a:ext cx="561290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FontTx/>
              <a:buNone/>
            </a:pPr>
            <a:r>
              <a:rPr lang="nl-NL" sz="2400" kern="1200" dirty="0">
                <a:solidFill>
                  <a:srgbClr val="0070C0"/>
                </a:solidFill>
                <a:latin typeface="Nunito Black" pitchFamily="2" charset="0"/>
                <a:ea typeface="Calibri" panose="020F0502020204030204" pitchFamily="34" charset="0"/>
                <a:cs typeface="Arial" panose="020B0604020202020204" pitchFamily="34" charset="0"/>
              </a:rPr>
              <a:t>Đang cắt cành cây để phòng chống bão, cây khỏi bị gãy đổ, gây tại nạn khi </a:t>
            </a:r>
            <a:r>
              <a:rPr lang="nl-NL" sz="2400" kern="1200">
                <a:solidFill>
                  <a:srgbClr val="0070C0"/>
                </a:solidFill>
                <a:latin typeface="Nunito Black" pitchFamily="2" charset="0"/>
                <a:ea typeface="Calibri" panose="020F0502020204030204" pitchFamily="34" charset="0"/>
                <a:cs typeface="Arial" panose="020B0604020202020204" pitchFamily="34" charset="0"/>
              </a:rPr>
              <a:t>có bão.</a:t>
            </a:r>
            <a:endParaRPr lang="en-US" sz="2400" kern="1200" dirty="0">
              <a:solidFill>
                <a:srgbClr val="0070C0"/>
              </a:solidFill>
              <a:latin typeface="Nunito Black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3" name="Picture 10">
            <a:extLst>
              <a:ext uri="{FF2B5EF4-FFF2-40B4-BE49-F238E27FC236}">
                <a16:creationId xmlns:a16="http://schemas.microsoft.com/office/drawing/2014/main" id="{950572D0-9E70-6D5B-DF1B-C1D705F7A5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763259" y="4643684"/>
            <a:ext cx="801908" cy="801908"/>
          </a:xfrm>
          <a:prstGeom prst="rect">
            <a:avLst/>
          </a:prstGeom>
        </p:spPr>
      </p:pic>
      <p:pic>
        <p:nvPicPr>
          <p:cNvPr id="224" name="Picture 18">
            <a:extLst>
              <a:ext uri="{FF2B5EF4-FFF2-40B4-BE49-F238E27FC236}">
                <a16:creationId xmlns:a16="http://schemas.microsoft.com/office/drawing/2014/main" id="{10D597C8-145F-9146-FAE1-BB2FF17CB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447984" y="4678387"/>
            <a:ext cx="801908" cy="801908"/>
          </a:xfrm>
          <a:prstGeom prst="rect">
            <a:avLst/>
          </a:prstGeom>
        </p:spPr>
      </p:pic>
      <p:pic>
        <p:nvPicPr>
          <p:cNvPr id="225" name="Picture 25">
            <a:extLst>
              <a:ext uri="{FF2B5EF4-FFF2-40B4-BE49-F238E27FC236}">
                <a16:creationId xmlns:a16="http://schemas.microsoft.com/office/drawing/2014/main" id="{58A65852-658A-000D-7575-FD5A9E4140F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050945" y="4690098"/>
            <a:ext cx="801908" cy="801908"/>
          </a:xfrm>
          <a:prstGeom prst="rect">
            <a:avLst/>
          </a:prstGeom>
        </p:spPr>
      </p:pic>
      <p:pic>
        <p:nvPicPr>
          <p:cNvPr id="226" name="Picture 11">
            <a:extLst>
              <a:ext uri="{FF2B5EF4-FFF2-40B4-BE49-F238E27FC236}">
                <a16:creationId xmlns:a16="http://schemas.microsoft.com/office/drawing/2014/main" id="{05655F25-06E7-04EF-42E3-5E8D92AF50A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18290" y="1582104"/>
            <a:ext cx="1167052" cy="977177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637F2F49-ACD2-A12C-D360-2A8EF867715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16883" y="2666001"/>
            <a:ext cx="4708607" cy="307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2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/>
      <p:bldP spid="2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8">
            <a:extLst>
              <a:ext uri="{FF2B5EF4-FFF2-40B4-BE49-F238E27FC236}">
                <a16:creationId xmlns:a16="http://schemas.microsoft.com/office/drawing/2014/main" id="{1C63238C-FD44-64D4-BF5F-2CE71744B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11835" y="3855328"/>
            <a:ext cx="889635" cy="55480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9673234A-7C85-04B7-185B-4923A65D4D4E}"/>
              </a:ext>
            </a:extLst>
          </p:cNvPr>
          <p:cNvSpPr/>
          <p:nvPr/>
        </p:nvSpPr>
        <p:spPr>
          <a:xfrm>
            <a:off x="519055" y="1544496"/>
            <a:ext cx="6571723" cy="557710"/>
          </a:xfrm>
          <a:prstGeom prst="rect">
            <a:avLst/>
          </a:prstGeom>
          <a:noFill/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phó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nhẹ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rủi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ro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thiên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 tai</a:t>
            </a:r>
            <a:r>
              <a:rPr lang="en-US" sz="2000" b="1" kern="1200">
                <a:solidFill>
                  <a:srgbClr val="F79646">
                    <a:lumMod val="75000"/>
                  </a:srgbClr>
                </a:solidFill>
                <a:latin typeface="Nunito Black" pitchFamily="2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Nunito Black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2526D3C-65A7-32F5-58FD-36AE27D5254B}"/>
              </a:ext>
            </a:extLst>
          </p:cNvPr>
          <p:cNvSpPr txBox="1"/>
          <p:nvPr/>
        </p:nvSpPr>
        <p:spPr>
          <a:xfrm>
            <a:off x="519055" y="2307252"/>
            <a:ext cx="2845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nl-NL" sz="2000" b="1" i="1" kern="1200" dirty="0">
                <a:solidFill>
                  <a:srgbClr val="FF0000"/>
                </a:solidFill>
                <a:latin typeface="Nunito Black" pitchFamily="2" charset="0"/>
                <a:ea typeface="Calibri" panose="020F0502020204030204" pitchFamily="34" charset="0"/>
                <a:cs typeface="Arial" panose="020B0604020202020204" pitchFamily="34" charset="0"/>
              </a:rPr>
              <a:t>Làm việc theo cặp</a:t>
            </a:r>
            <a:endParaRPr lang="en-US" sz="2000" kern="1200" dirty="0">
              <a:solidFill>
                <a:srgbClr val="FF0000"/>
              </a:solidFill>
              <a:latin typeface="Nunito Black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ECF0E3F-4CD6-051D-758A-0DBD33AADF7B}"/>
              </a:ext>
            </a:extLst>
          </p:cNvPr>
          <p:cNvSpPr txBox="1"/>
          <p:nvPr/>
        </p:nvSpPr>
        <p:spPr>
          <a:xfrm>
            <a:off x="337721" y="2646442"/>
            <a:ext cx="6357369" cy="1105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700"/>
              </a:spcAft>
              <a:buClrTx/>
              <a:buFont typeface="Wingdings" panose="05000000000000000000" pitchFamily="2" charset="2"/>
              <a:buChar char="v"/>
              <a:tabLst>
                <a:tab pos="3160395" algn="ctr"/>
                <a:tab pos="5740400" algn="l"/>
              </a:tabLst>
            </a:pPr>
            <a:r>
              <a:rPr lang="nl-NL" sz="2000" kern="1200" dirty="0">
                <a:solidFill>
                  <a:srgbClr val="00B050"/>
                </a:solidFill>
                <a:latin typeface="Nunito Black" pitchFamily="2" charset="0"/>
                <a:ea typeface="Calibri" panose="020F0502020204030204" pitchFamily="34" charset="0"/>
                <a:cs typeface="Arial" panose="020B0604020202020204" pitchFamily="34" charset="0"/>
              </a:rPr>
              <a:t>Trong các hình, việc làm nào được thực hiện trước, trong và sau khi bão?</a:t>
            </a:r>
            <a:endParaRPr lang="en-US" sz="2000" kern="1200" dirty="0">
              <a:solidFill>
                <a:srgbClr val="00B050"/>
              </a:solidFill>
              <a:latin typeface="Nunito Black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700"/>
              </a:spcAft>
              <a:buClrTx/>
              <a:buFont typeface="Wingdings" panose="05000000000000000000" pitchFamily="2" charset="2"/>
              <a:buChar char="v"/>
              <a:tabLst>
                <a:tab pos="3160395" algn="ctr"/>
                <a:tab pos="5740400" algn="l"/>
              </a:tabLst>
            </a:pPr>
            <a:r>
              <a:rPr lang="nl-NL" sz="2000" kern="1200" dirty="0">
                <a:solidFill>
                  <a:srgbClr val="00B050"/>
                </a:solidFill>
                <a:latin typeface="Nunito Black" pitchFamily="2" charset="0"/>
                <a:ea typeface="Calibri" panose="020F0502020204030204" pitchFamily="34" charset="0"/>
                <a:cs typeface="Arial" panose="020B0604020202020204" pitchFamily="34" charset="0"/>
              </a:rPr>
              <a:t>Nêu ích lợi của mỗi việc làm đó?</a:t>
            </a:r>
            <a:endParaRPr lang="en-US" sz="2000" kern="1200" dirty="0">
              <a:solidFill>
                <a:srgbClr val="00B050"/>
              </a:solidFill>
              <a:latin typeface="Nunito Black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693AFA9-DD78-6C12-1B01-6580506CF8DD}"/>
              </a:ext>
            </a:extLst>
          </p:cNvPr>
          <p:cNvSpPr txBox="1"/>
          <p:nvPr/>
        </p:nvSpPr>
        <p:spPr>
          <a:xfrm>
            <a:off x="662734" y="4536211"/>
            <a:ext cx="5025197" cy="2053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ClrTx/>
              <a:buFont typeface="Courier New" panose="02070309020205020404" pitchFamily="49" charset="0"/>
              <a:buChar char="o"/>
              <a:tabLst>
                <a:tab pos="3160395" algn="ctr"/>
                <a:tab pos="5740400" algn="l"/>
              </a:tabLst>
            </a:pPr>
            <a:r>
              <a:rPr lang="nl-NL" sz="2000" b="1" kern="1200" dirty="0">
                <a:solidFill>
                  <a:srgbClr val="0070C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Việc làm trước bão: </a:t>
            </a:r>
            <a:r>
              <a:rPr lang="nl-NL" sz="2000" kern="1200" dirty="0">
                <a:solidFill>
                  <a:srgbClr val="0070C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1, 2, 6</a:t>
            </a:r>
          </a:p>
          <a:p>
            <a:pPr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ClrTx/>
              <a:buFontTx/>
              <a:buNone/>
              <a:tabLst>
                <a:tab pos="3160395" algn="ctr"/>
                <a:tab pos="5740400" algn="l"/>
              </a:tabLst>
            </a:pPr>
            <a:r>
              <a:rPr lang="nl-NL" sz="2000" kern="1200" dirty="0">
                <a:solidFill>
                  <a:srgbClr val="0070C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=&gt; Theo dõi tình hình và chuẩn bị lương thực, cách phòng tránh tốt nhất để ứng phó với thiên tai</a:t>
            </a:r>
            <a:endParaRPr lang="en-US" sz="2000" kern="1200" dirty="0">
              <a:solidFill>
                <a:srgbClr val="0070C0"/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9">
            <a:extLst>
              <a:ext uri="{FF2B5EF4-FFF2-40B4-BE49-F238E27FC236}">
                <a16:creationId xmlns:a16="http://schemas.microsoft.com/office/drawing/2014/main" id="{DD173D8F-FC0F-018F-3F8E-4360454A5C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04323" y="3536004"/>
            <a:ext cx="899054" cy="899054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8DD0983C-53D4-3008-B6C0-EE7861B5CB8B}"/>
              </a:ext>
            </a:extLst>
          </p:cNvPr>
          <p:cNvSpPr/>
          <p:nvPr/>
        </p:nvSpPr>
        <p:spPr>
          <a:xfrm>
            <a:off x="629760" y="4472895"/>
            <a:ext cx="5025197" cy="2139081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2475880E-7EF2-494F-3DEF-5BED3EE1A0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688" y="4511400"/>
            <a:ext cx="4905287" cy="2092588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CAAAAD18-79A1-1987-D600-2CEBBFCC2F52}"/>
              </a:ext>
            </a:extLst>
          </p:cNvPr>
          <p:cNvSpPr txBox="1"/>
          <p:nvPr/>
        </p:nvSpPr>
        <p:spPr>
          <a:xfrm>
            <a:off x="801244" y="4851699"/>
            <a:ext cx="4748173" cy="141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FontTx/>
              <a:buNone/>
            </a:pPr>
            <a:r>
              <a:rPr lang="nl-NL" sz="2000" b="1" kern="1200" dirty="0">
                <a:solidFill>
                  <a:srgbClr val="0070C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Việc làm trong bão: </a:t>
            </a:r>
            <a:r>
              <a:rPr lang="nl-NL" sz="2000" kern="1200" dirty="0">
                <a:solidFill>
                  <a:srgbClr val="0070C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1,4, 5</a:t>
            </a: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nl-NL" sz="2000" kern="1200" dirty="0">
                <a:solidFill>
                  <a:srgbClr val="0070C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=&gt; Tiếp tục theo dõi tình hình và ở tại nơi an toàn, không ra ngoài</a:t>
            </a:r>
            <a:endParaRPr lang="en-US" sz="2000" kern="1200" dirty="0">
              <a:solidFill>
                <a:srgbClr val="0070C0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11118840-3C3B-2648-28FE-1AFCCA66ED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010" y="4554496"/>
            <a:ext cx="4894965" cy="2026739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B897196D-913E-4564-651A-D9180489C2BA}"/>
              </a:ext>
            </a:extLst>
          </p:cNvPr>
          <p:cNvSpPr txBox="1"/>
          <p:nvPr/>
        </p:nvSpPr>
        <p:spPr>
          <a:xfrm>
            <a:off x="706028" y="4746672"/>
            <a:ext cx="5025197" cy="1618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ClrTx/>
              <a:buFontTx/>
              <a:buNone/>
              <a:tabLst>
                <a:tab pos="3160395" algn="ctr"/>
                <a:tab pos="5740400" algn="l"/>
              </a:tabLst>
            </a:pPr>
            <a:r>
              <a:rPr lang="nl-NL" sz="2000" b="1" kern="1200" dirty="0">
                <a:solidFill>
                  <a:srgbClr val="0070C0"/>
                </a:solidFill>
                <a:latin typeface="Nunito Black" pitchFamily="2" charset="0"/>
                <a:ea typeface="Calibri" panose="020F0502020204030204" pitchFamily="34" charset="0"/>
                <a:cs typeface="Arial" panose="020B0604020202020204" pitchFamily="34" charset="0"/>
              </a:rPr>
              <a:t>Việc làm sau bão: </a:t>
            </a:r>
            <a:r>
              <a:rPr lang="nl-NL" sz="2000" kern="1200" dirty="0">
                <a:solidFill>
                  <a:srgbClr val="0070C0"/>
                </a:solidFill>
                <a:latin typeface="Nunito Black" pitchFamily="2" charset="0"/>
                <a:ea typeface="Calibri" panose="020F0502020204030204" pitchFamily="34" charset="0"/>
                <a:cs typeface="Arial" panose="020B0604020202020204" pitchFamily="34" charset="0"/>
              </a:rPr>
              <a:t>hình 3</a:t>
            </a:r>
          </a:p>
          <a:p>
            <a:pPr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ClrTx/>
              <a:buFontTx/>
              <a:buNone/>
              <a:tabLst>
                <a:tab pos="3160395" algn="ctr"/>
                <a:tab pos="5740400" algn="l"/>
              </a:tabLst>
            </a:pPr>
            <a:r>
              <a:rPr lang="nl-NL" sz="2000" kern="1200" dirty="0">
                <a:solidFill>
                  <a:srgbClr val="0070C0"/>
                </a:solidFill>
                <a:latin typeface="Nunito Black" pitchFamily="2" charset="0"/>
                <a:ea typeface="Calibri" panose="020F0502020204030204" pitchFamily="34" charset="0"/>
                <a:cs typeface="Arial" panose="020B0604020202020204" pitchFamily="34" charset="0"/>
              </a:rPr>
              <a:t>=&gt;  Lau dọn, đảm bảo vệ sinh, an toàn sau khi thiên tại đi qua. </a:t>
            </a:r>
            <a:endParaRPr lang="en-US" sz="2000" kern="1200" dirty="0">
              <a:solidFill>
                <a:srgbClr val="0070C0"/>
              </a:solidFill>
              <a:latin typeface="Nunito Black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6B7B1FBF-844C-5426-0753-9B3B8D10F0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6449" y="694448"/>
            <a:ext cx="4796139" cy="6114850"/>
          </a:xfrm>
          <a:prstGeom prst="rect">
            <a:avLst/>
          </a:prstGeom>
        </p:spPr>
      </p:pic>
      <p:pic>
        <p:nvPicPr>
          <p:cNvPr id="42" name="Picture 7">
            <a:extLst>
              <a:ext uri="{FF2B5EF4-FFF2-40B4-BE49-F238E27FC236}">
                <a16:creationId xmlns:a16="http://schemas.microsoft.com/office/drawing/2014/main" id="{9E9AAB11-FF0D-0D84-99D0-C61FF9D784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380326" y="4253730"/>
            <a:ext cx="1003461" cy="101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4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C6800F-8D08-308A-737C-C0D7CE07572B}"/>
              </a:ext>
            </a:extLst>
          </p:cNvPr>
          <p:cNvSpPr/>
          <p:nvPr/>
        </p:nvSpPr>
        <p:spPr>
          <a:xfrm>
            <a:off x="512986" y="5720376"/>
            <a:ext cx="10924675" cy="50439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C18127-071B-B6D9-DAE2-C9D38B6C4B78}"/>
              </a:ext>
            </a:extLst>
          </p:cNvPr>
          <p:cNvSpPr txBox="1"/>
          <p:nvPr/>
        </p:nvSpPr>
        <p:spPr>
          <a:xfrm>
            <a:off x="429094" y="2264120"/>
            <a:ext cx="10842851" cy="332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spcBef>
                <a:spcPts val="700"/>
              </a:spcBef>
              <a:spcAft>
                <a:spcPts val="700"/>
              </a:spcAft>
              <a:buClrTx/>
              <a:buFontTx/>
              <a:buNone/>
              <a:tabLst>
                <a:tab pos="3160395" algn="ctr"/>
                <a:tab pos="5740400" algn="l"/>
              </a:tabLst>
            </a:pPr>
            <a:r>
              <a:rPr lang="nl-NL" sz="2000" b="1" kern="1200" dirty="0">
                <a:solidFill>
                  <a:srgbClr val="FF0000"/>
                </a:solidFill>
                <a:latin typeface="Nunito Black" pitchFamily="2" charset="0"/>
                <a:ea typeface="Calibri" panose="020F0502020204030204" pitchFamily="34" charset="0"/>
                <a:cs typeface="Arial" panose="020B0604020202020204" pitchFamily="34" charset="0"/>
              </a:rPr>
              <a:t>Em còn biết việc cần làm nào khác để ứng phó, giảm nhẹ rủi ro do bão gây ra?</a:t>
            </a:r>
            <a:endParaRPr lang="en-US" sz="2000" b="1" kern="1200" dirty="0">
              <a:solidFill>
                <a:srgbClr val="FF0000"/>
              </a:solidFill>
              <a:latin typeface="Nunito Black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8420E0-33E7-DD35-8275-00AB03B8FF8B}"/>
              </a:ext>
            </a:extLst>
          </p:cNvPr>
          <p:cNvSpPr txBox="1"/>
          <p:nvPr/>
        </p:nvSpPr>
        <p:spPr>
          <a:xfrm>
            <a:off x="776224" y="5669846"/>
            <a:ext cx="10661437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ClrTx/>
              <a:buFontTx/>
              <a:buNone/>
              <a:tabLst>
                <a:tab pos="3160395" algn="ctr"/>
                <a:tab pos="5740400" algn="l"/>
              </a:tabLst>
            </a:pPr>
            <a:r>
              <a:rPr lang="nl-NL" sz="2000" kern="1200" dirty="0">
                <a:solidFill>
                  <a:srgbClr val="0070C0"/>
                </a:solidFill>
                <a:latin typeface="Nunito Black" pitchFamily="2" charset="0"/>
                <a:ea typeface="Calibri" panose="020F0502020204030204" pitchFamily="34" charset="0"/>
                <a:cs typeface="Arial" panose="020B0604020202020204" pitchFamily="34" charset="0"/>
              </a:rPr>
              <a:t>Chuẩn bị lương thực, nhà cửa che chắn chắc chắn, cây cối lớn nên cắt tỉa trước...</a:t>
            </a:r>
            <a:endParaRPr lang="en-US" sz="2000" kern="1200" dirty="0">
              <a:solidFill>
                <a:srgbClr val="0070C0"/>
              </a:solidFill>
              <a:latin typeface="Nunito Black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18E808-3C8C-BB48-ACF6-44D3D50BBF78}"/>
              </a:ext>
            </a:extLst>
          </p:cNvPr>
          <p:cNvSpPr/>
          <p:nvPr/>
        </p:nvSpPr>
        <p:spPr>
          <a:xfrm>
            <a:off x="429094" y="2591217"/>
            <a:ext cx="3050960" cy="27913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0E9346-FC2B-AF6A-9359-8045B67EA840}"/>
              </a:ext>
            </a:extLst>
          </p:cNvPr>
          <p:cNvSpPr/>
          <p:nvPr/>
        </p:nvSpPr>
        <p:spPr>
          <a:xfrm>
            <a:off x="4519075" y="2691376"/>
            <a:ext cx="3050960" cy="2813125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59D266B-4E83-CA30-0A12-2A049A80410A}"/>
              </a:ext>
            </a:extLst>
          </p:cNvPr>
          <p:cNvSpPr/>
          <p:nvPr/>
        </p:nvSpPr>
        <p:spPr>
          <a:xfrm>
            <a:off x="8245071" y="2703263"/>
            <a:ext cx="3192590" cy="2704157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43A21324-AED0-39EE-C3C2-1A0AA43A86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564950" y="2573045"/>
            <a:ext cx="1226505" cy="6712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88D884F-0E52-B132-2485-D1249E00286C}"/>
              </a:ext>
            </a:extLst>
          </p:cNvPr>
          <p:cNvSpPr/>
          <p:nvPr/>
        </p:nvSpPr>
        <p:spPr>
          <a:xfrm>
            <a:off x="519055" y="1544496"/>
            <a:ext cx="6571723" cy="557710"/>
          </a:xfrm>
          <a:prstGeom prst="rect">
            <a:avLst/>
          </a:prstGeom>
          <a:noFill/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phó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nhẹ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rủi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ro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thiên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 tai.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Nunito Black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69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>
            <a:extLst>
              <a:ext uri="{FF2B5EF4-FFF2-40B4-BE49-F238E27FC236}">
                <a16:creationId xmlns:a16="http://schemas.microsoft.com/office/drawing/2014/main" id="{28EE08C0-155F-637C-66DD-BC9162D9A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534459" y="3984781"/>
            <a:ext cx="571722" cy="356546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5B58DBC9-B1D9-E98F-D468-EE60C57E66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62259" y="1368379"/>
            <a:ext cx="958515" cy="5332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605049-1456-5754-3BD7-94FCF2E43BFF}"/>
              </a:ext>
            </a:extLst>
          </p:cNvPr>
          <p:cNvSpPr txBox="1"/>
          <p:nvPr/>
        </p:nvSpPr>
        <p:spPr>
          <a:xfrm>
            <a:off x="360887" y="2173771"/>
            <a:ext cx="727157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r>
              <a:rPr lang="nl-NL" sz="2000" kern="1200" dirty="0">
                <a:solidFill>
                  <a:srgbClr val="FF0000"/>
                </a:solidFill>
                <a:latin typeface="Nunito Black" pitchFamily="2" charset="0"/>
                <a:ea typeface="Calibri" panose="020F0502020204030204" pitchFamily="34" charset="0"/>
                <a:cs typeface="Arial" panose="020B0604020202020204" pitchFamily="34" charset="0"/>
              </a:rPr>
              <a:t>Nếu địa phương em có bão, em cần làm gì để giữ an toàn cho bản thân và giúp đỡ gia đình?</a:t>
            </a:r>
            <a:endParaRPr lang="en-US" sz="2000" kern="1200" dirty="0">
              <a:solidFill>
                <a:srgbClr val="FF0000"/>
              </a:solidFill>
              <a:latin typeface="Nunito Black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7E0EF8E0-D9C9-F57A-4CC0-DB0658423283}"/>
              </a:ext>
            </a:extLst>
          </p:cNvPr>
          <p:cNvSpPr/>
          <p:nvPr/>
        </p:nvSpPr>
        <p:spPr>
          <a:xfrm>
            <a:off x="1251931" y="3194110"/>
            <a:ext cx="6527359" cy="3139011"/>
          </a:xfrm>
          <a:prstGeom prst="cloud">
            <a:avLst/>
          </a:prstGeom>
          <a:solidFill>
            <a:srgbClr val="C0504D">
              <a:lumMod val="20000"/>
              <a:lumOff val="80000"/>
            </a:srgbClr>
          </a:solidFill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ClrTx/>
              <a:buSzTx/>
              <a:buFontTx/>
              <a:buNone/>
              <a:tabLst>
                <a:tab pos="3160395" algn="ctr"/>
                <a:tab pos="5740400" algn="l"/>
              </a:tabLst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ABDF0D-E29E-6FED-69B2-997F2C9B8FC1}"/>
              </a:ext>
            </a:extLst>
          </p:cNvPr>
          <p:cNvSpPr txBox="1"/>
          <p:nvPr/>
        </p:nvSpPr>
        <p:spPr>
          <a:xfrm>
            <a:off x="2123880" y="3843118"/>
            <a:ext cx="5382146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ClrTx/>
              <a:buFontTx/>
              <a:buNone/>
              <a:tabLst>
                <a:tab pos="3160395" algn="ctr"/>
                <a:tab pos="5740400" algn="l"/>
              </a:tabLst>
            </a:pPr>
            <a:r>
              <a:rPr lang="nl-NL" sz="2000" kern="1200" dirty="0">
                <a:solidFill>
                  <a:srgbClr val="0070C0"/>
                </a:solidFill>
                <a:latin typeface="Nunito Black" pitchFamily="2" charset="0"/>
                <a:ea typeface="Calibri" panose="020F0502020204030204" pitchFamily="34" charset="0"/>
                <a:cs typeface="Arial" panose="020B0604020202020204" pitchFamily="34" charset="0"/>
              </a:rPr>
              <a:t>Em cần để giữ an toàn cho bản thân và giúp đỡ gia đình: chuẩn bị thức ăn để dự trữ, ở yên trong nhà, che chắn nhà cửa chắc chắn...</a:t>
            </a:r>
            <a:endParaRPr lang="en-US" sz="2000" kern="1200" dirty="0">
              <a:solidFill>
                <a:srgbClr val="0070C0"/>
              </a:solidFill>
              <a:latin typeface="Nunito Black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769796-EFD9-64FD-6FEB-E175213D38A0}"/>
              </a:ext>
            </a:extLst>
          </p:cNvPr>
          <p:cNvSpPr/>
          <p:nvPr/>
        </p:nvSpPr>
        <p:spPr>
          <a:xfrm>
            <a:off x="519055" y="1544496"/>
            <a:ext cx="6571723" cy="557710"/>
          </a:xfrm>
          <a:prstGeom prst="rect">
            <a:avLst/>
          </a:prstGeom>
          <a:noFill/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phó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nhẹ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rủi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ro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thiên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Arial" panose="020B0604020202020204" pitchFamily="34" charset="0"/>
              </a:rPr>
              <a:t> tai</a:t>
            </a:r>
          </a:p>
        </p:txBody>
      </p:sp>
    </p:spTree>
    <p:extLst>
      <p:ext uri="{BB962C8B-B14F-4D97-AF65-F5344CB8AC3E}">
        <p14:creationId xmlns:p14="http://schemas.microsoft.com/office/powerpoint/2010/main" val="178829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CB000C-5DC1-9901-382A-2DB060138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3" y="3634991"/>
            <a:ext cx="6003100" cy="203933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367C789E-D767-06E9-38DE-DCF73FCF02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514138" y="657699"/>
            <a:ext cx="1220881" cy="1238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222F7C-8256-F860-AF12-63A5A3751ECC}"/>
              </a:ext>
            </a:extLst>
          </p:cNvPr>
          <p:cNvSpPr txBox="1"/>
          <p:nvPr/>
        </p:nvSpPr>
        <p:spPr>
          <a:xfrm>
            <a:off x="3463824" y="1238106"/>
            <a:ext cx="6444240" cy="920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700"/>
              </a:spcAft>
              <a:buClrTx/>
              <a:buFontTx/>
              <a:buNone/>
              <a:tabLst>
                <a:tab pos="3160395" algn="ctr"/>
                <a:tab pos="5740400" algn="l"/>
              </a:tabLst>
            </a:pPr>
            <a:r>
              <a:rPr lang="nl-NL" sz="2400" b="1" kern="1200" dirty="0">
                <a:solidFill>
                  <a:srgbClr val="FF0000"/>
                </a:solidFill>
                <a:latin typeface="Nunito Black" pitchFamily="2" charset="0"/>
                <a:ea typeface="Calibri" panose="020F0502020204030204" pitchFamily="34" charset="0"/>
                <a:cs typeface="Arial" panose="020B0604020202020204" pitchFamily="34" charset="0"/>
              </a:rPr>
              <a:t>Trò chơi</a:t>
            </a:r>
          </a:p>
          <a:p>
            <a:pPr algn="ctr">
              <a:spcAft>
                <a:spcPts val="700"/>
              </a:spcAft>
              <a:buClrTx/>
              <a:buFontTx/>
              <a:buNone/>
              <a:tabLst>
                <a:tab pos="3160395" algn="ctr"/>
                <a:tab pos="5740400" algn="l"/>
              </a:tabLst>
            </a:pPr>
            <a:r>
              <a:rPr lang="nl-NL" sz="2400" b="1" kern="1200" dirty="0">
                <a:solidFill>
                  <a:srgbClr val="FF0000"/>
                </a:solidFill>
                <a:latin typeface="Nunito Black" pitchFamily="2" charset="0"/>
                <a:ea typeface="Calibri" panose="020F0502020204030204" pitchFamily="34" charset="0"/>
                <a:cs typeface="Arial" panose="020B0604020202020204" pitchFamily="34" charset="0"/>
              </a:rPr>
              <a:t> “Ứng phó, giảm nhẹ rủi ro thiên </a:t>
            </a:r>
            <a:r>
              <a:rPr lang="nl-NL" sz="2400" b="1" kern="1200">
                <a:solidFill>
                  <a:srgbClr val="FF0000"/>
                </a:solidFill>
                <a:latin typeface="Nunito Black" pitchFamily="2" charset="0"/>
                <a:ea typeface="Calibri" panose="020F0502020204030204" pitchFamily="34" charset="0"/>
                <a:cs typeface="Arial" panose="020B0604020202020204" pitchFamily="34" charset="0"/>
              </a:rPr>
              <a:t>tai”</a:t>
            </a:r>
            <a:endParaRPr lang="en-US" sz="2400" kern="1200" dirty="0">
              <a:solidFill>
                <a:srgbClr val="FF0000"/>
              </a:solidFill>
              <a:latin typeface="Nunito Black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FF55F-2CF8-592F-8A3D-A920D53A4C7A}"/>
              </a:ext>
            </a:extLst>
          </p:cNvPr>
          <p:cNvSpPr txBox="1"/>
          <p:nvPr/>
        </p:nvSpPr>
        <p:spPr>
          <a:xfrm>
            <a:off x="2491956" y="2286347"/>
            <a:ext cx="8878213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FontTx/>
              <a:buNone/>
            </a:pPr>
            <a:r>
              <a:rPr lang="nl-NL" sz="2000" kern="1200" dirty="0">
                <a:solidFill>
                  <a:srgbClr val="7030A0"/>
                </a:solidFill>
                <a:latin typeface="Nunito Black" pitchFamily="2" charset="0"/>
                <a:ea typeface="Calibri" panose="020F0502020204030204" pitchFamily="34" charset="0"/>
                <a:cs typeface="Arial" panose="020B0604020202020204" pitchFamily="34" charset="0"/>
              </a:rPr>
              <a:t>Sắp xếp các thẻ chữ vào bảng cho phù hợp với từng loại thiên tai. </a:t>
            </a:r>
            <a:endParaRPr lang="en-US" sz="2000" kern="1200" dirty="0">
              <a:solidFill>
                <a:srgbClr val="7030A0"/>
              </a:solidFill>
              <a:latin typeface="Nunito Black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506E1D-9F00-9E29-5B19-2EB5A9489A52}"/>
              </a:ext>
            </a:extLst>
          </p:cNvPr>
          <p:cNvSpPr/>
          <p:nvPr/>
        </p:nvSpPr>
        <p:spPr>
          <a:xfrm>
            <a:off x="2246838" y="2192583"/>
            <a:ext cx="8878213" cy="676188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Picture 2" descr="Bee, bee , cartoon - PicMix">
            <a:extLst>
              <a:ext uri="{FF2B5EF4-FFF2-40B4-BE49-F238E27FC236}">
                <a16:creationId xmlns:a16="http://schemas.microsoft.com/office/drawing/2014/main" id="{C9718898-99F3-D734-168D-BDCC0033B7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1637" y="1656171"/>
            <a:ext cx="2140713" cy="150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可爱的小蜜蜂！ cute little bee. | Cute gif, Cute love cartoons, Funny emoticons">
            <a:extLst>
              <a:ext uri="{FF2B5EF4-FFF2-40B4-BE49-F238E27FC236}">
                <a16:creationId xmlns:a16="http://schemas.microsoft.com/office/drawing/2014/main" id="{10E5CC35-7C46-87AC-E275-F021A94002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081"/>
            <a:ext cx="1365716" cy="164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D84877-2290-2FDF-5E93-9D2CA2DD8263}"/>
              </a:ext>
            </a:extLst>
          </p:cNvPr>
          <p:cNvSpPr txBox="1"/>
          <p:nvPr/>
        </p:nvSpPr>
        <p:spPr>
          <a:xfrm>
            <a:off x="3251553" y="4183849"/>
            <a:ext cx="1503454" cy="369332"/>
          </a:xfrm>
          <a:prstGeom prst="rect">
            <a:avLst/>
          </a:prstGeom>
          <a:solidFill>
            <a:srgbClr val="F3F8FC"/>
          </a:solidFill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1800" b="1" kern="1200" dirty="0">
                <a:solidFill>
                  <a:srgbClr val="FF0000"/>
                </a:solidFill>
                <a:latin typeface="Nunito Black" pitchFamily="2" charset="0"/>
                <a:ea typeface="Calibri" panose="020F0502020204030204" pitchFamily="34" charset="0"/>
                <a:cs typeface="Arial" panose="020B0604020202020204" pitchFamily="34" charset="0"/>
              </a:rPr>
              <a:t>3, 5, 6, 7</a:t>
            </a:r>
            <a:endParaRPr lang="en-US" sz="1800" b="1" kern="1200" dirty="0">
              <a:solidFill>
                <a:srgbClr val="FF0000"/>
              </a:solidFill>
              <a:latin typeface="Nunito Black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7C2F2B-47DC-C965-A778-6B8BEAD1202D}"/>
              </a:ext>
            </a:extLst>
          </p:cNvPr>
          <p:cNvSpPr txBox="1"/>
          <p:nvPr/>
        </p:nvSpPr>
        <p:spPr>
          <a:xfrm>
            <a:off x="3376922" y="4700305"/>
            <a:ext cx="1252719" cy="369332"/>
          </a:xfrm>
          <a:prstGeom prst="rect">
            <a:avLst/>
          </a:prstGeom>
          <a:solidFill>
            <a:srgbClr val="F3F8FC"/>
          </a:solidFill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1800" b="1" kern="1200">
                <a:solidFill>
                  <a:srgbClr val="FF0000"/>
                </a:solidFill>
                <a:latin typeface="Nunito Black" pitchFamily="2" charset="0"/>
                <a:ea typeface="Calibri" panose="020F0502020204030204" pitchFamily="34" charset="0"/>
                <a:cs typeface="Arial" panose="020B0604020202020204" pitchFamily="34" charset="0"/>
              </a:rPr>
              <a:t>6, 7</a:t>
            </a:r>
            <a:endParaRPr lang="en-US" sz="1800" b="1" kern="1200">
              <a:solidFill>
                <a:srgbClr val="FF0000"/>
              </a:solidFill>
              <a:latin typeface="Nunito Black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2971E5-FD02-5604-7B97-364420E55850}"/>
              </a:ext>
            </a:extLst>
          </p:cNvPr>
          <p:cNvSpPr txBox="1"/>
          <p:nvPr/>
        </p:nvSpPr>
        <p:spPr>
          <a:xfrm>
            <a:off x="3376921" y="5257385"/>
            <a:ext cx="1252719" cy="369332"/>
          </a:xfrm>
          <a:prstGeom prst="rect">
            <a:avLst/>
          </a:prstGeom>
          <a:solidFill>
            <a:srgbClr val="F3F8FC"/>
          </a:solidFill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1800" b="1" kern="1200" dirty="0">
                <a:solidFill>
                  <a:srgbClr val="FF0000"/>
                </a:solidFill>
                <a:latin typeface="Nunito Black" pitchFamily="2" charset="0"/>
                <a:ea typeface="Calibri" panose="020F0502020204030204" pitchFamily="34" charset="0"/>
                <a:cs typeface="Arial" panose="020B0604020202020204" pitchFamily="34" charset="0"/>
              </a:rPr>
              <a:t>1, 2, 4</a:t>
            </a:r>
            <a:endParaRPr lang="en-US" sz="1800" b="1" kern="1200" dirty="0">
              <a:solidFill>
                <a:srgbClr val="FF0000"/>
              </a:solidFill>
              <a:latin typeface="Nunito Black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D787C3-06C1-CEF4-0742-722E05A099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0466" y="3092071"/>
            <a:ext cx="6053725" cy="344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2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4" grpId="0" animBg="1"/>
      <p:bldP spid="17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79</TotalTime>
  <Words>702</Words>
  <Application>Microsoft Office PowerPoint</Application>
  <PresentationFormat>Widescreen</PresentationFormat>
  <Paragraphs>69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等线</vt:lpstr>
      <vt:lpstr>Arial</vt:lpstr>
      <vt:lpstr>Calibri</vt:lpstr>
      <vt:lpstr>Courier New</vt:lpstr>
      <vt:lpstr>HP001 4 hàng</vt:lpstr>
      <vt:lpstr>Nunito Black</vt:lpstr>
      <vt:lpstr>Times New Roman</vt:lpstr>
      <vt:lpstr>UTM Avo</vt:lpstr>
      <vt:lpstr>Wingdings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Monkey</dc:creator>
  <dc:description>9Slide.vn</dc:description>
  <cp:lastModifiedBy>Admin</cp:lastModifiedBy>
  <cp:revision>12</cp:revision>
  <dcterms:created xsi:type="dcterms:W3CDTF">2023-05-11T09:51:54Z</dcterms:created>
  <dcterms:modified xsi:type="dcterms:W3CDTF">2024-04-21T04:00:49Z</dcterms:modified>
  <cp:category>9Slide.vn</cp:category>
</cp:coreProperties>
</file>