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66" r:id="rId6"/>
    <p:sldId id="260" r:id="rId7"/>
    <p:sldId id="271" r:id="rId8"/>
    <p:sldId id="264" r:id="rId9"/>
    <p:sldId id="281" r:id="rId10"/>
    <p:sldId id="282" r:id="rId11"/>
    <p:sldId id="283" r:id="rId12"/>
    <p:sldId id="284" r:id="rId13"/>
    <p:sldId id="285" r:id="rId14"/>
    <p:sldId id="286" r:id="rId15"/>
    <p:sldId id="287" r:id="rId16"/>
    <p:sldId id="257" r:id="rId17"/>
    <p:sldId id="274" r:id="rId18"/>
    <p:sldId id="263" r:id="rId19"/>
    <p:sldId id="270" r:id="rId20"/>
    <p:sldId id="279" r:id="rId21"/>
    <p:sldId id="280" r:id="rId22"/>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UTM Avo" panose="02040603050506020204" pitchFamily="18" charset="0"/>
      <p:regular r:id="rId29"/>
      <p:bold r:id="rId30"/>
      <p:italic r:id="rId31"/>
      <p:boldItalic r:id="rId32"/>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45" autoAdjust="0"/>
    <p:restoredTop sz="94643"/>
  </p:normalViewPr>
  <p:slideViewPr>
    <p:cSldViewPr snapToGrid="0">
      <p:cViewPr varScale="1">
        <p:scale>
          <a:sx n="79" d="100"/>
          <a:sy n="79" d="100"/>
        </p:scale>
        <p:origin x="108" y="6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9.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1/24/2024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1/24/2024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1/24/2024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32.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3.png"/><Relationship Id="rId4" Type="http://schemas.openxmlformats.org/officeDocument/2006/relationships/image" Target="../media/image30.sv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ieng-viet-4-tap-1/1/385/14/" TargetMode="External"/><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hoc10.vn/doc-sach/tieng-viet-4-tap-1/1/385/14/" TargetMode="External"/><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41.svg"/></Relationships>
</file>

<file path=ppt/slides/_rels/slide1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43.jpg"/><Relationship Id="rId1" Type="http://schemas.openxmlformats.org/officeDocument/2006/relationships/slideLayout" Target="../slideLayouts/slideLayout23.xml"/><Relationship Id="rId6" Type="http://schemas.openxmlformats.org/officeDocument/2006/relationships/image" Target="../media/image45.png"/><Relationship Id="rId5" Type="http://schemas.microsoft.com/office/2007/relationships/hdphoto" Target="../media/hdphoto6.wdp"/><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1/1/385/1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1.svg"/><Relationship Id="rId4" Type="http://schemas.openxmlformats.org/officeDocument/2006/relationships/image" Target="../media/image6.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1/1/385/14/"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hyperlink" Target="https://www.youtube.com/watch?v=aR5kIHPQ2AQ" TargetMode="External"/><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hyperlink" Target="https://th.wikipedia.org/wiki/%E0%B9%84%E0%B8%9F%E0%B8%A5%E0%B9%8C:YouTube_full-color_icon_(2017).svg" TargetMode="External"/><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31.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1</a:t>
            </a: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794374"/>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a:solidFill>
                  <a:srgbClr val="001F60"/>
                </a:solidFill>
                <a:latin typeface="UTM Avo" panose="02040603050506020204" pitchFamily="18" charset="0"/>
              </a:rPr>
              <a:t> 2</a:t>
            </a:r>
            <a:endParaRPr lang="en-US" sz="5400" b="1" dirty="0">
              <a:solidFill>
                <a:srgbClr val="001F60"/>
              </a:solidFill>
              <a:latin typeface="UTM Avo" panose="02040603050506020204" pitchFamily="18" charset="0"/>
            </a:endParaRP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639550" y="3225570"/>
            <a:ext cx="10912899" cy="2989730"/>
          </a:xfrm>
        </p:spPr>
        <p:txBody>
          <a:bodyPr>
            <a:normAutofit/>
          </a:bodyPr>
          <a:lstStyle/>
          <a:p>
            <a:pPr>
              <a:lnSpc>
                <a:spcPct val="150000"/>
              </a:lnSpc>
            </a:pPr>
            <a:r>
              <a:rPr lang="en-US" sz="5400" b="1" dirty="0" err="1">
                <a:solidFill>
                  <a:srgbClr val="FF0000"/>
                </a:solidFill>
                <a:latin typeface="UTM Avo" panose="02040603050506020204" pitchFamily="18" charset="0"/>
              </a:rPr>
              <a:t>Bài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đọc</a:t>
            </a:r>
            <a:r>
              <a:rPr lang="en-US" sz="5400" b="1" dirty="0">
                <a:solidFill>
                  <a:srgbClr val="FF0000"/>
                </a:solidFill>
                <a:latin typeface="UTM Avo" panose="02040603050506020204" pitchFamily="18" charset="0"/>
              </a:rPr>
              <a:t> 4: </a:t>
            </a:r>
            <a:r>
              <a:rPr lang="en-US" sz="5400" b="1" err="1">
                <a:solidFill>
                  <a:srgbClr val="FF0000"/>
                </a:solidFill>
                <a:latin typeface="UTM Avo" panose="02040603050506020204" pitchFamily="18" charset="0"/>
              </a:rPr>
              <a:t>Những</a:t>
            </a:r>
            <a:r>
              <a:rPr lang="en-US" sz="5400" b="1">
                <a:solidFill>
                  <a:srgbClr val="FF0000"/>
                </a:solidFill>
                <a:latin typeface="UTM Avo" panose="02040603050506020204" pitchFamily="18" charset="0"/>
              </a:rPr>
              <a:t> vết </a:t>
            </a:r>
            <a:r>
              <a:rPr lang="en-US" sz="5400" b="1" dirty="0" err="1">
                <a:solidFill>
                  <a:srgbClr val="FF0000"/>
                </a:solidFill>
                <a:latin typeface="UTM Avo" panose="02040603050506020204" pitchFamily="18" charset="0"/>
              </a:rPr>
              <a:t>đinh</a:t>
            </a:r>
            <a:endParaRPr lang="en-US" sz="5400" b="1" dirty="0">
              <a:solidFill>
                <a:srgbClr val="FF0000"/>
              </a:solidFill>
              <a:latin typeface="UTM Avo" panose="02040603050506020204" pitchFamily="18" charset="0"/>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0">
            <a:extLst>
              <a:ext uri="{FF2B5EF4-FFF2-40B4-BE49-F238E27FC236}">
                <a16:creationId xmlns:a16="http://schemas.microsoft.com/office/drawing/2014/main" id="{DAC2060C-BBC7-E252-3A47-4A9209FB0430}"/>
              </a:ext>
            </a:extLst>
          </p:cNvPr>
          <p:cNvSpPr txBox="1"/>
          <p:nvPr/>
        </p:nvSpPr>
        <p:spPr>
          <a:xfrm>
            <a:off x="2166917" y="1746852"/>
            <a:ext cx="8320825" cy="1155316"/>
          </a:xfrm>
          <a:prstGeom prst="rect">
            <a:avLst/>
          </a:prstGeom>
        </p:spPr>
        <p:txBody>
          <a:bodyPr wrap="square" lIns="0" tIns="0" rIns="0" bIns="0" rtlCol="0" anchor="t">
            <a:spAutoFit/>
          </a:bodyPr>
          <a:lstStyle/>
          <a:p>
            <a:pPr algn="just">
              <a:lnSpc>
                <a:spcPct val="150000"/>
              </a:lnSpc>
            </a:pPr>
            <a:r>
              <a:rPr lang="vi-VN" sz="2667" b="1" dirty="0">
                <a:solidFill>
                  <a:srgbClr val="000000"/>
                </a:solidFill>
                <a:latin typeface="UTM Avo" panose="02040603050506020204" pitchFamily="18"/>
                <a:ea typeface="Calibri" panose="020F0502020204030204" pitchFamily="34" charset="0"/>
                <a:cs typeface="Times New Roman" panose="02020603050405020304" pitchFamily="18" charset="0"/>
              </a:rPr>
              <a:t>Câu 2: </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Khi cậu bé đã kiềm chế được tính nóng nảy, người cha bảo cậu làm gì?</a:t>
            </a:r>
            <a:endParaRPr lang="vi-VN" sz="2667" dirty="0">
              <a:latin typeface="UTM Avo" panose="02040603050506020204" pitchFamily="18"/>
              <a:ea typeface="Calibri" panose="020F0502020204030204" pitchFamily="34" charset="0"/>
              <a:cs typeface="Times New Roman" panose="02020603050405020304" pitchFamily="18" charset="0"/>
            </a:endParaRPr>
          </a:p>
        </p:txBody>
      </p:sp>
      <p:grpSp>
        <p:nvGrpSpPr>
          <p:cNvPr id="14" name="Group 11">
            <a:extLst>
              <a:ext uri="{FF2B5EF4-FFF2-40B4-BE49-F238E27FC236}">
                <a16:creationId xmlns:a16="http://schemas.microsoft.com/office/drawing/2014/main" id="{47184BA3-7226-E0B8-93D9-7CA216DBE026}"/>
              </a:ext>
            </a:extLst>
          </p:cNvPr>
          <p:cNvGrpSpPr/>
          <p:nvPr/>
        </p:nvGrpSpPr>
        <p:grpSpPr>
          <a:xfrm>
            <a:off x="2171476" y="3152273"/>
            <a:ext cx="7846585" cy="3110606"/>
            <a:chOff x="0" y="0"/>
            <a:chExt cx="12329725" cy="2216503"/>
          </a:xfrm>
        </p:grpSpPr>
        <p:sp>
          <p:nvSpPr>
            <p:cNvPr id="15" name="Freeform 12">
              <a:extLst>
                <a:ext uri="{FF2B5EF4-FFF2-40B4-BE49-F238E27FC236}">
                  <a16:creationId xmlns:a16="http://schemas.microsoft.com/office/drawing/2014/main" id="{C99D786D-B6F3-30F9-5C2D-AE74110BF390}"/>
                </a:ext>
              </a:extLst>
            </p:cNvPr>
            <p:cNvSpPr/>
            <p:nvPr/>
          </p:nvSpPr>
          <p:spPr>
            <a:xfrm>
              <a:off x="-9098" y="-6509"/>
              <a:ext cx="12344056" cy="2248556"/>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16" name="TextBox 14">
            <a:extLst>
              <a:ext uri="{FF2B5EF4-FFF2-40B4-BE49-F238E27FC236}">
                <a16:creationId xmlns:a16="http://schemas.microsoft.com/office/drawing/2014/main" id="{65BDB87A-E851-0439-7FF6-485D6510A3C1}"/>
              </a:ext>
            </a:extLst>
          </p:cNvPr>
          <p:cNvSpPr txBox="1"/>
          <p:nvPr/>
        </p:nvSpPr>
        <p:spPr>
          <a:xfrm>
            <a:off x="3464360" y="3835433"/>
            <a:ext cx="5258356" cy="1770998"/>
          </a:xfrm>
          <a:prstGeom prst="rect">
            <a:avLst/>
          </a:prstGeom>
        </p:spPr>
        <p:txBody>
          <a:bodyPr wrap="square" lIns="0" tIns="0" rIns="0" bIns="0" rtlCol="0" anchor="t">
            <a:spAutoFit/>
          </a:bodyPr>
          <a:lstStyle/>
          <a:p>
            <a:pPr algn="just">
              <a:lnSpc>
                <a:spcPct val="150000"/>
              </a:lnSpc>
            </a:pPr>
            <a:r>
              <a:rPr lang="vi-VN" sz="2667" dirty="0">
                <a:solidFill>
                  <a:schemeClr val="bg1"/>
                </a:solidFill>
                <a:latin typeface="UTM Avo" panose="02040603050506020204" pitchFamily="18"/>
              </a:rPr>
              <a:t>Người cha bảo cậu, sau một ngày không cáu giận thì nhổ bớt một cái đinh trên hàng rào.</a:t>
            </a:r>
          </a:p>
        </p:txBody>
      </p:sp>
      <p:sp>
        <p:nvSpPr>
          <p:cNvPr id="17" name="Freeform 23">
            <a:extLst>
              <a:ext uri="{FF2B5EF4-FFF2-40B4-BE49-F238E27FC236}">
                <a16:creationId xmlns:a16="http://schemas.microsoft.com/office/drawing/2014/main" id="{6E645661-19FB-785E-EB0D-FD05DDEDDC24}"/>
              </a:ext>
            </a:extLst>
          </p:cNvPr>
          <p:cNvSpPr/>
          <p:nvPr/>
        </p:nvSpPr>
        <p:spPr>
          <a:xfrm>
            <a:off x="10699575" y="1996362"/>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sp>
        <p:nvSpPr>
          <p:cNvPr id="18" name="Freeform 24">
            <a:extLst>
              <a:ext uri="{FF2B5EF4-FFF2-40B4-BE49-F238E27FC236}">
                <a16:creationId xmlns:a16="http://schemas.microsoft.com/office/drawing/2014/main" id="{C51AB499-5A45-9354-A63D-1011F09A99D6}"/>
              </a:ext>
            </a:extLst>
          </p:cNvPr>
          <p:cNvSpPr/>
          <p:nvPr/>
        </p:nvSpPr>
        <p:spPr>
          <a:xfrm>
            <a:off x="1252819" y="1996361"/>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pic>
        <p:nvPicPr>
          <p:cNvPr id="2" name="Picture 1">
            <a:extLst>
              <a:ext uri="{FF2B5EF4-FFF2-40B4-BE49-F238E27FC236}">
                <a16:creationId xmlns:a16="http://schemas.microsoft.com/office/drawing/2014/main" id="{70D78CAE-2DBE-56F3-21B5-282B7E1F189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006" b="92936" l="10000" r="90000">
                        <a14:foregroundMark x1="46970" y1="9733" x2="50758" y2="8163"/>
                        <a14:foregroundMark x1="55758" y1="92936" x2="55758" y2="92936"/>
                        <a14:foregroundMark x1="23182" y1="40659" x2="22424" y2="89011"/>
                        <a14:foregroundMark x1="26212" y1="87755" x2="27424" y2="91366"/>
                        <a14:foregroundMark x1="21364" y1="65620" x2="21364" y2="78336"/>
                        <a14:foregroundMark x1="21364" y1="63265" x2="21364" y2="68446"/>
                        <a14:foregroundMark x1="20455" y1="42229" x2="18636" y2="52590"/>
                        <a14:foregroundMark x1="23636" y1="45055" x2="24394" y2="54474"/>
                        <a14:foregroundMark x1="25909" y1="47410" x2="25152" y2="64050"/>
                        <a14:foregroundMark x1="25909" y1="44270" x2="26212" y2="49765"/>
                        <a14:foregroundMark x1="26212" y1="44270" x2="28939" y2="54474"/>
                        <a14:foregroundMark x1="27727" y1="45840" x2="27727" y2="52590"/>
                        <a14:foregroundMark x1="50000" y1="21978" x2="47273" y2="27473"/>
                        <a14:foregroundMark x1="48030" y1="24333" x2="47273" y2="28728"/>
                        <a14:foregroundMark x1="47273" y1="24333" x2="51970" y2="29513"/>
                        <a14:foregroundMark x1="73030" y1="28728" x2="74091" y2="56515"/>
                        <a14:foregroundMark x1="71061" y1="50549" x2="73333" y2="81947"/>
                      </a14:backgroundRemoval>
                    </a14:imgEffect>
                  </a14:imgLayer>
                </a14:imgProps>
              </a:ext>
            </a:extLst>
          </a:blip>
          <a:stretch>
            <a:fillRect/>
          </a:stretch>
        </p:blipFill>
        <p:spPr>
          <a:xfrm>
            <a:off x="8722716" y="3679723"/>
            <a:ext cx="3293033" cy="31782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90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0">
            <a:extLst>
              <a:ext uri="{FF2B5EF4-FFF2-40B4-BE49-F238E27FC236}">
                <a16:creationId xmlns:a16="http://schemas.microsoft.com/office/drawing/2014/main" id="{DAC2060C-BBC7-E252-3A47-4A9209FB0430}"/>
              </a:ext>
            </a:extLst>
          </p:cNvPr>
          <p:cNvSpPr txBox="1"/>
          <p:nvPr/>
        </p:nvSpPr>
        <p:spPr>
          <a:xfrm>
            <a:off x="2166917" y="1746852"/>
            <a:ext cx="8320825" cy="1155316"/>
          </a:xfrm>
          <a:prstGeom prst="rect">
            <a:avLst/>
          </a:prstGeom>
        </p:spPr>
        <p:txBody>
          <a:bodyPr wrap="square" lIns="0" tIns="0" rIns="0" bIns="0" rtlCol="0" anchor="t">
            <a:spAutoFit/>
          </a:bodyPr>
          <a:lstStyle/>
          <a:p>
            <a:pPr algn="just">
              <a:lnSpc>
                <a:spcPct val="150000"/>
              </a:lnSpc>
            </a:pPr>
            <a:r>
              <a:rPr lang="vi-VN" sz="2667" b="1" dirty="0">
                <a:solidFill>
                  <a:srgbClr val="000000"/>
                </a:solidFill>
                <a:latin typeface="UTM Avo" panose="02040603050506020204" pitchFamily="18"/>
                <a:ea typeface="Calibri" panose="020F0502020204030204" pitchFamily="34" charset="0"/>
                <a:cs typeface="Times New Roman" panose="02020603050405020304" pitchFamily="18" charset="0"/>
              </a:rPr>
              <a:t>Câu 3: </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Em hiểu “vết đinh” trong câu “Dù con đã nhổ đinh đi, vết đinh vẫn còn.” chỉ điều gì?</a:t>
            </a:r>
            <a:endParaRPr lang="vi-VN" sz="2667" dirty="0">
              <a:latin typeface="UTM Avo" panose="02040603050506020204" pitchFamily="18"/>
              <a:ea typeface="Calibri" panose="020F0502020204030204" pitchFamily="34" charset="0"/>
              <a:cs typeface="Times New Roman" panose="02020603050405020304" pitchFamily="18" charset="0"/>
            </a:endParaRPr>
          </a:p>
        </p:txBody>
      </p:sp>
      <p:grpSp>
        <p:nvGrpSpPr>
          <p:cNvPr id="14" name="Group 11">
            <a:extLst>
              <a:ext uri="{FF2B5EF4-FFF2-40B4-BE49-F238E27FC236}">
                <a16:creationId xmlns:a16="http://schemas.microsoft.com/office/drawing/2014/main" id="{47184BA3-7226-E0B8-93D9-7CA216DBE026}"/>
              </a:ext>
            </a:extLst>
          </p:cNvPr>
          <p:cNvGrpSpPr/>
          <p:nvPr/>
        </p:nvGrpSpPr>
        <p:grpSpPr>
          <a:xfrm>
            <a:off x="2171476" y="3152273"/>
            <a:ext cx="7846585" cy="3110606"/>
            <a:chOff x="0" y="0"/>
            <a:chExt cx="12329725" cy="2216503"/>
          </a:xfrm>
        </p:grpSpPr>
        <p:sp>
          <p:nvSpPr>
            <p:cNvPr id="15" name="Freeform 12">
              <a:extLst>
                <a:ext uri="{FF2B5EF4-FFF2-40B4-BE49-F238E27FC236}">
                  <a16:creationId xmlns:a16="http://schemas.microsoft.com/office/drawing/2014/main" id="{C99D786D-B6F3-30F9-5C2D-AE74110BF390}"/>
                </a:ext>
              </a:extLst>
            </p:cNvPr>
            <p:cNvSpPr/>
            <p:nvPr/>
          </p:nvSpPr>
          <p:spPr>
            <a:xfrm>
              <a:off x="-9098" y="-6509"/>
              <a:ext cx="12344056" cy="2248556"/>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16" name="TextBox 14">
            <a:extLst>
              <a:ext uri="{FF2B5EF4-FFF2-40B4-BE49-F238E27FC236}">
                <a16:creationId xmlns:a16="http://schemas.microsoft.com/office/drawing/2014/main" id="{65BDB87A-E851-0439-7FF6-485D6510A3C1}"/>
              </a:ext>
            </a:extLst>
          </p:cNvPr>
          <p:cNvSpPr txBox="1"/>
          <p:nvPr/>
        </p:nvSpPr>
        <p:spPr>
          <a:xfrm>
            <a:off x="2965938" y="3533138"/>
            <a:ext cx="5756778" cy="1759905"/>
          </a:xfrm>
          <a:prstGeom prst="rect">
            <a:avLst/>
          </a:prstGeom>
        </p:spPr>
        <p:txBody>
          <a:bodyPr wrap="square" lIns="0" tIns="0" rIns="0" bIns="0" rtlCol="0" anchor="t">
            <a:spAutoFit/>
          </a:bodyPr>
          <a:lstStyle/>
          <a:p>
            <a:pPr algn="just">
              <a:lnSpc>
                <a:spcPct val="150000"/>
              </a:lnSpc>
            </a:pPr>
            <a:r>
              <a:rPr lang="vi-VN" sz="2667" dirty="0">
                <a:solidFill>
                  <a:schemeClr val="bg1"/>
                </a:solidFill>
                <a:latin typeface="UTM Avo" panose="02040603050506020204" pitchFamily="18"/>
              </a:rPr>
              <a:t>“Vết đinh” tượng trưng cho những ấn tượng xấu, những tổn thương mà sự nóng giận gây ra.</a:t>
            </a:r>
          </a:p>
        </p:txBody>
      </p:sp>
      <p:sp>
        <p:nvSpPr>
          <p:cNvPr id="17" name="Freeform 23">
            <a:extLst>
              <a:ext uri="{FF2B5EF4-FFF2-40B4-BE49-F238E27FC236}">
                <a16:creationId xmlns:a16="http://schemas.microsoft.com/office/drawing/2014/main" id="{6E645661-19FB-785E-EB0D-FD05DDEDDC24}"/>
              </a:ext>
            </a:extLst>
          </p:cNvPr>
          <p:cNvSpPr/>
          <p:nvPr/>
        </p:nvSpPr>
        <p:spPr>
          <a:xfrm>
            <a:off x="10699575" y="1996362"/>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sp>
        <p:nvSpPr>
          <p:cNvPr id="18" name="Freeform 24">
            <a:extLst>
              <a:ext uri="{FF2B5EF4-FFF2-40B4-BE49-F238E27FC236}">
                <a16:creationId xmlns:a16="http://schemas.microsoft.com/office/drawing/2014/main" id="{C51AB499-5A45-9354-A63D-1011F09A99D6}"/>
              </a:ext>
            </a:extLst>
          </p:cNvPr>
          <p:cNvSpPr/>
          <p:nvPr/>
        </p:nvSpPr>
        <p:spPr>
          <a:xfrm>
            <a:off x="1252819" y="1996361"/>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pic>
        <p:nvPicPr>
          <p:cNvPr id="3" name="Picture 2">
            <a:extLst>
              <a:ext uri="{FF2B5EF4-FFF2-40B4-BE49-F238E27FC236}">
                <a16:creationId xmlns:a16="http://schemas.microsoft.com/office/drawing/2014/main" id="{3ECD29A3-8160-A2F4-8A55-43CD019087F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732" b="97179" l="9712" r="89985">
                        <a14:foregroundMark x1="27769" y1="34415" x2="29287" y2="34415"/>
                        <a14:foregroundMark x1="59636" y1="34415" x2="63733" y2="35543"/>
                        <a14:foregroundMark x1="39302" y1="91396" x2="39605" y2="95769"/>
                        <a14:foregroundMark x1="53111" y1="87165" x2="53111" y2="97179"/>
                      </a14:backgroundRemoval>
                    </a14:imgEffect>
                  </a14:imgLayer>
                </a14:imgProps>
              </a:ext>
              <a:ext uri="{28A0092B-C50C-407E-A947-70E740481C1C}">
                <a14:useLocalDpi xmlns:a14="http://schemas.microsoft.com/office/drawing/2010/main" val="0"/>
              </a:ext>
            </a:extLst>
          </a:blip>
          <a:srcRect l="23831" t="6981" r="28833"/>
          <a:stretch/>
        </p:blipFill>
        <p:spPr>
          <a:xfrm>
            <a:off x="9431353" y="3429000"/>
            <a:ext cx="1619354" cy="3423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6310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0">
            <a:extLst>
              <a:ext uri="{FF2B5EF4-FFF2-40B4-BE49-F238E27FC236}">
                <a16:creationId xmlns:a16="http://schemas.microsoft.com/office/drawing/2014/main" id="{DAC2060C-BBC7-E252-3A47-4A9209FB0430}"/>
              </a:ext>
            </a:extLst>
          </p:cNvPr>
          <p:cNvSpPr txBox="1"/>
          <p:nvPr/>
        </p:nvSpPr>
        <p:spPr>
          <a:xfrm>
            <a:off x="2166917" y="1746852"/>
            <a:ext cx="8320825" cy="1155316"/>
          </a:xfrm>
          <a:prstGeom prst="rect">
            <a:avLst/>
          </a:prstGeom>
        </p:spPr>
        <p:txBody>
          <a:bodyPr wrap="square" lIns="0" tIns="0" rIns="0" bIns="0" rtlCol="0" anchor="t">
            <a:spAutoFit/>
          </a:bodyPr>
          <a:lstStyle/>
          <a:p>
            <a:pPr algn="just">
              <a:lnSpc>
                <a:spcPct val="150000"/>
              </a:lnSpc>
            </a:pPr>
            <a:r>
              <a:rPr lang="vi-VN" sz="2667" b="1" dirty="0">
                <a:solidFill>
                  <a:srgbClr val="000000"/>
                </a:solidFill>
                <a:latin typeface="UTM Avo" panose="02040603050506020204" pitchFamily="18"/>
                <a:ea typeface="Calibri" panose="020F0502020204030204" pitchFamily="34" charset="0"/>
                <a:cs typeface="Times New Roman" panose="02020603050405020304" pitchFamily="18" charset="0"/>
              </a:rPr>
              <a:t>Câu 4: </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Hãy nói về một lần em giận dỗi hoặc cáu kỉnh với ai đó. Nêu suy nghĩ của em về việc ấy.</a:t>
            </a:r>
            <a:endParaRPr lang="vi-VN" sz="2667" dirty="0">
              <a:latin typeface="UTM Avo" panose="02040603050506020204" pitchFamily="18"/>
              <a:ea typeface="Calibri" panose="020F0502020204030204" pitchFamily="34" charset="0"/>
              <a:cs typeface="Times New Roman" panose="02020603050405020304" pitchFamily="18" charset="0"/>
            </a:endParaRPr>
          </a:p>
        </p:txBody>
      </p:sp>
      <p:grpSp>
        <p:nvGrpSpPr>
          <p:cNvPr id="14" name="Group 11">
            <a:extLst>
              <a:ext uri="{FF2B5EF4-FFF2-40B4-BE49-F238E27FC236}">
                <a16:creationId xmlns:a16="http://schemas.microsoft.com/office/drawing/2014/main" id="{47184BA3-7226-E0B8-93D9-7CA216DBE026}"/>
              </a:ext>
            </a:extLst>
          </p:cNvPr>
          <p:cNvGrpSpPr/>
          <p:nvPr/>
        </p:nvGrpSpPr>
        <p:grpSpPr>
          <a:xfrm>
            <a:off x="236621" y="3152272"/>
            <a:ext cx="11718758" cy="3489159"/>
            <a:chOff x="0" y="0"/>
            <a:chExt cx="12329725" cy="2216503"/>
          </a:xfrm>
        </p:grpSpPr>
        <p:sp>
          <p:nvSpPr>
            <p:cNvPr id="15" name="Freeform 12">
              <a:extLst>
                <a:ext uri="{FF2B5EF4-FFF2-40B4-BE49-F238E27FC236}">
                  <a16:creationId xmlns:a16="http://schemas.microsoft.com/office/drawing/2014/main" id="{C99D786D-B6F3-30F9-5C2D-AE74110BF390}"/>
                </a:ext>
              </a:extLst>
            </p:cNvPr>
            <p:cNvSpPr/>
            <p:nvPr/>
          </p:nvSpPr>
          <p:spPr>
            <a:xfrm>
              <a:off x="-9098" y="-6509"/>
              <a:ext cx="12344056" cy="2248556"/>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16" name="TextBox 14">
            <a:extLst>
              <a:ext uri="{FF2B5EF4-FFF2-40B4-BE49-F238E27FC236}">
                <a16:creationId xmlns:a16="http://schemas.microsoft.com/office/drawing/2014/main" id="{65BDB87A-E851-0439-7FF6-485D6510A3C1}"/>
              </a:ext>
            </a:extLst>
          </p:cNvPr>
          <p:cNvSpPr txBox="1"/>
          <p:nvPr/>
        </p:nvSpPr>
        <p:spPr>
          <a:xfrm>
            <a:off x="547605" y="3326464"/>
            <a:ext cx="11093115" cy="3170740"/>
          </a:xfrm>
          <a:prstGeom prst="rect">
            <a:avLst/>
          </a:prstGeom>
        </p:spPr>
        <p:txBody>
          <a:bodyPr wrap="square" lIns="0" tIns="0" rIns="0" bIns="0" rtlCol="0" anchor="t">
            <a:spAutoFit/>
          </a:bodyPr>
          <a:lstStyle/>
          <a:p>
            <a:pPr algn="just">
              <a:lnSpc>
                <a:spcPct val="150000"/>
              </a:lnSpc>
            </a:pPr>
            <a:r>
              <a:rPr lang="vi-VN" sz="2000" b="1" i="1" dirty="0">
                <a:solidFill>
                  <a:schemeClr val="bg1"/>
                </a:solidFill>
                <a:latin typeface="UTM Avo" panose="02040603050506020204" pitchFamily="18"/>
              </a:rPr>
              <a:t>Gợi ý : </a:t>
            </a:r>
          </a:p>
          <a:p>
            <a:pPr algn="just">
              <a:lnSpc>
                <a:spcPct val="150000"/>
              </a:lnSpc>
            </a:pPr>
            <a:r>
              <a:rPr lang="en-US" sz="2000" dirty="0">
                <a:solidFill>
                  <a:schemeClr val="bg1"/>
                </a:solidFill>
                <a:latin typeface="UTM Avo" panose="02040603050506020204" pitchFamily="18"/>
              </a:rPr>
              <a:t>	</a:t>
            </a:r>
            <a:r>
              <a:rPr lang="vi-VN" sz="2000" dirty="0">
                <a:solidFill>
                  <a:schemeClr val="bg1"/>
                </a:solidFill>
                <a:latin typeface="UTM Avo" panose="02040603050506020204" pitchFamily="18"/>
              </a:rPr>
              <a:t>Một buổi chiều, mẹ có việc đột xuất ở cơ quan và đến đón em rất muộn. Thầy cô và các bạn đã về hết, chỉ còn lại em và bác bảo vệ. Em đã vô cùng cáu giận. Khi mẹ đến, em đã vùng vằng bỏ đi, không chịu lên xe để về nhà. Mẹ phải dắt xe lẽo đẽo theo sau. Bác bảo vệ cứ nhìn theo em và lắc đầu. Tối hôm đó, khi bình tĩnh lại em đã xin lỗi mẹ. Bây giờ, nghĩ lại chuyện đó em rất xấu hổ. Xấu hổ với mẹ, với bác bảo vệ và cả với chính mình.</a:t>
            </a:r>
            <a:endParaRPr lang="vi-VN" sz="2000" b="1" dirty="0">
              <a:solidFill>
                <a:schemeClr val="bg1"/>
              </a:solidFill>
              <a:latin typeface="UTM Avo" panose="02040603050506020204" pitchFamily="18"/>
            </a:endParaRPr>
          </a:p>
        </p:txBody>
      </p:sp>
      <p:sp>
        <p:nvSpPr>
          <p:cNvPr id="17" name="Freeform 23">
            <a:extLst>
              <a:ext uri="{FF2B5EF4-FFF2-40B4-BE49-F238E27FC236}">
                <a16:creationId xmlns:a16="http://schemas.microsoft.com/office/drawing/2014/main" id="{6E645661-19FB-785E-EB0D-FD05DDEDDC24}"/>
              </a:ext>
            </a:extLst>
          </p:cNvPr>
          <p:cNvSpPr/>
          <p:nvPr/>
        </p:nvSpPr>
        <p:spPr>
          <a:xfrm>
            <a:off x="10699575" y="1996362"/>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sp>
        <p:nvSpPr>
          <p:cNvPr id="18" name="Freeform 24">
            <a:extLst>
              <a:ext uri="{FF2B5EF4-FFF2-40B4-BE49-F238E27FC236}">
                <a16:creationId xmlns:a16="http://schemas.microsoft.com/office/drawing/2014/main" id="{C51AB499-5A45-9354-A63D-1011F09A99D6}"/>
              </a:ext>
            </a:extLst>
          </p:cNvPr>
          <p:cNvSpPr/>
          <p:nvPr/>
        </p:nvSpPr>
        <p:spPr>
          <a:xfrm>
            <a:off x="1252819" y="1996361"/>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spTree>
    <p:extLst>
      <p:ext uri="{BB962C8B-B14F-4D97-AF65-F5344CB8AC3E}">
        <p14:creationId xmlns:p14="http://schemas.microsoft.com/office/powerpoint/2010/main" val="118459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0">
            <a:extLst>
              <a:ext uri="{FF2B5EF4-FFF2-40B4-BE49-F238E27FC236}">
                <a16:creationId xmlns:a16="http://schemas.microsoft.com/office/drawing/2014/main" id="{DAC2060C-BBC7-E252-3A47-4A9209FB0430}"/>
              </a:ext>
            </a:extLst>
          </p:cNvPr>
          <p:cNvSpPr txBox="1"/>
          <p:nvPr/>
        </p:nvSpPr>
        <p:spPr>
          <a:xfrm>
            <a:off x="2165686" y="1766477"/>
            <a:ext cx="8320825" cy="534505"/>
          </a:xfrm>
          <a:prstGeom prst="rect">
            <a:avLst/>
          </a:prstGeom>
        </p:spPr>
        <p:txBody>
          <a:bodyPr wrap="square" lIns="0" tIns="0" rIns="0" bIns="0" rtlCol="0" anchor="t">
            <a:spAutoFit/>
          </a:bodyPr>
          <a:lstStyle/>
          <a:p>
            <a:pPr algn="ctr">
              <a:lnSpc>
                <a:spcPct val="150000"/>
              </a:lnSpc>
            </a:pPr>
            <a:r>
              <a:rPr lang="vi-VN" sz="2667" b="1" dirty="0">
                <a:solidFill>
                  <a:srgbClr val="000000"/>
                </a:solidFill>
                <a:latin typeface="UTM Avo" panose="02040603050506020204" pitchFamily="18"/>
                <a:ea typeface="Calibri" panose="020F0502020204030204" pitchFamily="34" charset="0"/>
                <a:cs typeface="Times New Roman" panose="02020603050405020304" pitchFamily="18" charset="0"/>
              </a:rPr>
              <a:t>Ý NGHĨA CÂU CHUYỆN</a:t>
            </a:r>
            <a:endParaRPr lang="vi-VN" sz="2667" dirty="0">
              <a:latin typeface="UTM Avo" panose="02040603050506020204" pitchFamily="18"/>
              <a:ea typeface="Calibri" panose="020F0502020204030204" pitchFamily="34" charset="0"/>
              <a:cs typeface="Times New Roman" panose="02020603050405020304" pitchFamily="18" charset="0"/>
            </a:endParaRPr>
          </a:p>
        </p:txBody>
      </p:sp>
      <p:grpSp>
        <p:nvGrpSpPr>
          <p:cNvPr id="14" name="Group 11">
            <a:extLst>
              <a:ext uri="{FF2B5EF4-FFF2-40B4-BE49-F238E27FC236}">
                <a16:creationId xmlns:a16="http://schemas.microsoft.com/office/drawing/2014/main" id="{47184BA3-7226-E0B8-93D9-7CA216DBE026}"/>
              </a:ext>
            </a:extLst>
          </p:cNvPr>
          <p:cNvGrpSpPr/>
          <p:nvPr/>
        </p:nvGrpSpPr>
        <p:grpSpPr>
          <a:xfrm>
            <a:off x="2171476" y="3152273"/>
            <a:ext cx="7846585" cy="3110606"/>
            <a:chOff x="0" y="0"/>
            <a:chExt cx="12329725" cy="2216503"/>
          </a:xfrm>
        </p:grpSpPr>
        <p:sp>
          <p:nvSpPr>
            <p:cNvPr id="15" name="Freeform 12">
              <a:extLst>
                <a:ext uri="{FF2B5EF4-FFF2-40B4-BE49-F238E27FC236}">
                  <a16:creationId xmlns:a16="http://schemas.microsoft.com/office/drawing/2014/main" id="{C99D786D-B6F3-30F9-5C2D-AE74110BF390}"/>
                </a:ext>
              </a:extLst>
            </p:cNvPr>
            <p:cNvSpPr/>
            <p:nvPr/>
          </p:nvSpPr>
          <p:spPr>
            <a:xfrm>
              <a:off x="-9098" y="-6509"/>
              <a:ext cx="12344056" cy="2248556"/>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16" name="TextBox 14">
            <a:extLst>
              <a:ext uri="{FF2B5EF4-FFF2-40B4-BE49-F238E27FC236}">
                <a16:creationId xmlns:a16="http://schemas.microsoft.com/office/drawing/2014/main" id="{65BDB87A-E851-0439-7FF6-485D6510A3C1}"/>
              </a:ext>
            </a:extLst>
          </p:cNvPr>
          <p:cNvSpPr txBox="1"/>
          <p:nvPr/>
        </p:nvSpPr>
        <p:spPr>
          <a:xfrm>
            <a:off x="2403231" y="3652178"/>
            <a:ext cx="7021750" cy="1583510"/>
          </a:xfrm>
          <a:prstGeom prst="rect">
            <a:avLst/>
          </a:prstGeom>
        </p:spPr>
        <p:txBody>
          <a:bodyPr wrap="square" lIns="0" tIns="0" rIns="0" bIns="0" rtlCol="0" anchor="t">
            <a:spAutoFit/>
          </a:bodyPr>
          <a:lstStyle/>
          <a:p>
            <a:pPr algn="just">
              <a:lnSpc>
                <a:spcPct val="150000"/>
              </a:lnSpc>
            </a:pPr>
            <a:r>
              <a:rPr lang="vi-VN" sz="2400" dirty="0">
                <a:solidFill>
                  <a:schemeClr val="bg1"/>
                </a:solidFill>
                <a:latin typeface="UTM Avo" panose="02040603050506020204" pitchFamily="18"/>
              </a:rPr>
              <a:t>Mỗi người phải rèn luyện đức tính điềm tĩnh, tránh cáu giận làm tổn thương đến người khác và cả chính mình.</a:t>
            </a:r>
          </a:p>
        </p:txBody>
      </p:sp>
      <p:sp>
        <p:nvSpPr>
          <p:cNvPr id="17" name="Freeform 23">
            <a:extLst>
              <a:ext uri="{FF2B5EF4-FFF2-40B4-BE49-F238E27FC236}">
                <a16:creationId xmlns:a16="http://schemas.microsoft.com/office/drawing/2014/main" id="{6E645661-19FB-785E-EB0D-FD05DDEDDC24}"/>
              </a:ext>
            </a:extLst>
          </p:cNvPr>
          <p:cNvSpPr/>
          <p:nvPr/>
        </p:nvSpPr>
        <p:spPr>
          <a:xfrm>
            <a:off x="8722716" y="1746852"/>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sp>
        <p:nvSpPr>
          <p:cNvPr id="18" name="Freeform 24">
            <a:extLst>
              <a:ext uri="{FF2B5EF4-FFF2-40B4-BE49-F238E27FC236}">
                <a16:creationId xmlns:a16="http://schemas.microsoft.com/office/drawing/2014/main" id="{C51AB499-5A45-9354-A63D-1011F09A99D6}"/>
              </a:ext>
            </a:extLst>
          </p:cNvPr>
          <p:cNvSpPr/>
          <p:nvPr/>
        </p:nvSpPr>
        <p:spPr>
          <a:xfrm>
            <a:off x="2767019" y="1750036"/>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pic>
        <p:nvPicPr>
          <p:cNvPr id="2" name="Picture 8">
            <a:extLst>
              <a:ext uri="{FF2B5EF4-FFF2-40B4-BE49-F238E27FC236}">
                <a16:creationId xmlns:a16="http://schemas.microsoft.com/office/drawing/2014/main" id="{FD90F0AA-BE5F-03EC-B012-71DF2D5C703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82837" y="4244932"/>
            <a:ext cx="2794727" cy="2613069"/>
          </a:xfrm>
          <a:prstGeom prst="rect">
            <a:avLst/>
          </a:prstGeom>
        </p:spPr>
      </p:pic>
    </p:spTree>
    <p:extLst>
      <p:ext uri="{BB962C8B-B14F-4D97-AF65-F5344CB8AC3E}">
        <p14:creationId xmlns:p14="http://schemas.microsoft.com/office/powerpoint/2010/main" val="6513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EEE40F-C1A6-174C-F688-6FDEA06C67D6}"/>
              </a:ext>
            </a:extLst>
          </p:cNvPr>
          <p:cNvSpPr txBox="1"/>
          <p:nvPr/>
        </p:nvSpPr>
        <p:spPr>
          <a:xfrm>
            <a:off x="1032386" y="1546521"/>
            <a:ext cx="10114536" cy="574388"/>
          </a:xfrm>
          <a:prstGeom prst="rect">
            <a:avLst/>
          </a:prstGeom>
          <a:noFill/>
        </p:spPr>
        <p:txBody>
          <a:bodyPr wrap="square" rtlCol="0">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1" u="none" strike="noStrike" kern="0" cap="none" spc="0" normalizeH="0" baseline="0" noProof="0" dirty="0">
                <a:ln>
                  <a:noFill/>
                </a:ln>
                <a:solidFill>
                  <a:schemeClr val="bg1"/>
                </a:solidFill>
                <a:effectLst/>
                <a:uLnTx/>
                <a:uFillTx/>
                <a:latin typeface="UTM Avo" panose="02040603050506020204" pitchFamily="18"/>
              </a:rPr>
              <a:t>ĐỌC NÂNG CAO</a:t>
            </a:r>
          </a:p>
        </p:txBody>
      </p:sp>
      <p:grpSp>
        <p:nvGrpSpPr>
          <p:cNvPr id="8" name="Group 2">
            <a:extLst>
              <a:ext uri="{FF2B5EF4-FFF2-40B4-BE49-F238E27FC236}">
                <a16:creationId xmlns:a16="http://schemas.microsoft.com/office/drawing/2014/main" id="{95C6BDEE-50E4-8563-C995-11F649483769}"/>
              </a:ext>
            </a:extLst>
          </p:cNvPr>
          <p:cNvGrpSpPr/>
          <p:nvPr/>
        </p:nvGrpSpPr>
        <p:grpSpPr>
          <a:xfrm>
            <a:off x="685800" y="2158697"/>
            <a:ext cx="10820400" cy="4649888"/>
            <a:chOff x="0" y="-104775"/>
            <a:chExt cx="4274726" cy="1579987"/>
          </a:xfrm>
        </p:grpSpPr>
        <p:sp>
          <p:nvSpPr>
            <p:cNvPr id="9" name="Freeform 3">
              <a:extLst>
                <a:ext uri="{FF2B5EF4-FFF2-40B4-BE49-F238E27FC236}">
                  <a16:creationId xmlns:a16="http://schemas.microsoft.com/office/drawing/2014/main" id="{F25D34D6-39B4-0384-CC9F-E1AAF8F723DE}"/>
                </a:ext>
              </a:extLst>
            </p:cNvPr>
            <p:cNvSpPr/>
            <p:nvPr/>
          </p:nvSpPr>
          <p:spPr>
            <a:xfrm>
              <a:off x="0" y="0"/>
              <a:ext cx="4274726" cy="1475212"/>
            </a:xfrm>
            <a:custGeom>
              <a:avLst/>
              <a:gdLst/>
              <a:ahLst/>
              <a:cxnLst/>
              <a:rect l="l" t="t" r="r" b="b"/>
              <a:pathLst>
                <a:path w="4274726" h="2167467">
                  <a:moveTo>
                    <a:pt x="0" y="0"/>
                  </a:moveTo>
                  <a:lnTo>
                    <a:pt x="4274726" y="0"/>
                  </a:lnTo>
                  <a:lnTo>
                    <a:pt x="4274726" y="2167467"/>
                  </a:lnTo>
                  <a:lnTo>
                    <a:pt x="0" y="2167467"/>
                  </a:lnTo>
                  <a:close/>
                </a:path>
              </a:pathLst>
            </a:custGeom>
            <a:solidFill>
              <a:schemeClr val="accent2">
                <a:lumMod val="20000"/>
                <a:lumOff val="80000"/>
              </a:schemeClr>
            </a:solidFill>
          </p:spPr>
          <p:txBody>
            <a:bodyPr/>
            <a:lstStyle/>
            <a:p>
              <a:pPr marL="0" marR="0" lvl="0" indent="0" defTabSz="609579"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
          <p:nvSpPr>
            <p:cNvPr id="10" name="TextBox 4">
              <a:extLst>
                <a:ext uri="{FF2B5EF4-FFF2-40B4-BE49-F238E27FC236}">
                  <a16:creationId xmlns:a16="http://schemas.microsoft.com/office/drawing/2014/main" id="{70FF809F-46D3-EBDF-C86F-1BFD2CD1DA31}"/>
                </a:ext>
              </a:extLst>
            </p:cNvPr>
            <p:cNvSpPr txBox="1"/>
            <p:nvPr/>
          </p:nvSpPr>
          <p:spPr>
            <a:xfrm>
              <a:off x="0" y="-104775"/>
              <a:ext cx="812800" cy="917575"/>
            </a:xfrm>
            <a:prstGeom prst="rect">
              <a:avLst/>
            </a:prstGeom>
          </p:spPr>
          <p:txBody>
            <a:bodyPr lIns="33867" tIns="33867" rIns="33867" bIns="33867" rtlCol="0" anchor="ctr"/>
            <a:lstStyle/>
            <a:p>
              <a:pPr marL="0" marR="0" lvl="0" indent="0" algn="ctr" defTabSz="609579" eaLnBrk="1" fontAlgn="auto" latinLnBrk="0" hangingPunct="1">
                <a:lnSpc>
                  <a:spcPts val="2379"/>
                </a:lnSpc>
                <a:spcBef>
                  <a:spcPts val="0"/>
                </a:spcBef>
                <a:spcAft>
                  <a:spcPts val="0"/>
                </a:spcAft>
                <a:buClrTx/>
                <a:buSzTx/>
                <a:buFontTx/>
                <a:buNone/>
                <a:tabLst/>
                <a:defRPr/>
              </a:pPr>
              <a:endParaRPr kumimoji="0" sz="7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11" name="Rectangle 10">
            <a:extLst>
              <a:ext uri="{FF2B5EF4-FFF2-40B4-BE49-F238E27FC236}">
                <a16:creationId xmlns:a16="http://schemas.microsoft.com/office/drawing/2014/main" id="{9BF7C7CE-EAFF-3D4C-1AA6-AABBDE81B3EC}"/>
              </a:ext>
            </a:extLst>
          </p:cNvPr>
          <p:cNvSpPr/>
          <p:nvPr/>
        </p:nvSpPr>
        <p:spPr>
          <a:xfrm>
            <a:off x="1213795" y="2234778"/>
            <a:ext cx="9751716" cy="1122033"/>
          </a:xfrm>
          <a:prstGeom prst="rect">
            <a:avLst/>
          </a:prstGeom>
          <a:solidFill>
            <a:schemeClr val="accent2">
              <a:lumMod val="40000"/>
              <a:lumOff val="60000"/>
            </a:schemeClr>
          </a:solidFill>
          <a:ln w="38100" cap="flat" cmpd="sng" algn="ctr">
            <a:solidFill>
              <a:srgbClr val="C00000"/>
            </a:solidFill>
            <a:prstDash val="dash"/>
          </a:ln>
          <a:effectLst/>
        </p:spPr>
        <p:txBody>
          <a:bodyPr rtlCol="0" anchor="ctr"/>
          <a:lstStyle/>
          <a:p>
            <a:pPr marL="0" marR="0" lvl="0" indent="0" algn="ctr" defTabSz="609579" eaLnBrk="1" fontAlgn="auto" latinLnBrk="0" hangingPunct="1">
              <a:lnSpc>
                <a:spcPct val="150000"/>
              </a:lnSpc>
              <a:spcBef>
                <a:spcPts val="0"/>
              </a:spcBef>
              <a:spcAft>
                <a:spcPts val="0"/>
              </a:spcAft>
              <a:buClrTx/>
              <a:buSzTx/>
              <a:buFontTx/>
              <a:buNone/>
              <a:tabLst/>
              <a:defRPr/>
            </a:pPr>
            <a:r>
              <a:rPr kumimoji="0" lang="vi-VN" sz="20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Em </a:t>
            </a:r>
            <a:r>
              <a:rPr kumimoji="0" lang="vi-VN" sz="20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hãy</a:t>
            </a:r>
            <a:r>
              <a:rPr kumimoji="0" lang="vi-VN" sz="20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0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đọc</a:t>
            </a:r>
            <a:r>
              <a:rPr kumimoji="0" lang="vi-VN" sz="20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0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lại</a:t>
            </a:r>
            <a:r>
              <a:rPr kumimoji="0" lang="vi-VN" sz="20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0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đoạn</a:t>
            </a:r>
            <a:r>
              <a:rPr kumimoji="0" lang="vi-VN" sz="20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văn </a:t>
            </a:r>
            <a:r>
              <a:rPr kumimoji="0" lang="vi-VN" sz="2000" b="0" i="0" u="none" strike="noStrike" kern="0" cap="none" spc="0" normalizeH="0" baseline="0" noProof="0" dirty="0" err="1">
                <a:ln>
                  <a:noFill/>
                </a:ln>
                <a:solidFill>
                  <a:prstClr val="black"/>
                </a:solidFill>
                <a:effectLst/>
                <a:uLnTx/>
                <a:uFillTx/>
                <a:latin typeface="UTM Avo" panose="02040603050506020204" pitchFamily="18"/>
              </a:rPr>
              <a:t>từ</a:t>
            </a:r>
            <a:r>
              <a:rPr kumimoji="0" lang="vi-VN" sz="2000" b="0" i="0" u="none" strike="noStrike" kern="0" cap="none" spc="0" normalizeH="0" baseline="0" noProof="0" dirty="0">
                <a:ln>
                  <a:noFill/>
                </a:ln>
                <a:solidFill>
                  <a:prstClr val="black"/>
                </a:solidFill>
                <a:effectLst/>
                <a:uLnTx/>
                <a:uFillTx/>
                <a:latin typeface="UTM Avo" panose="02040603050506020204" pitchFamily="18"/>
              </a:rPr>
              <a:t> “</a:t>
            </a:r>
            <a:r>
              <a:rPr kumimoji="0" lang="vi-VN" sz="2000" b="0" i="0" u="none" strike="noStrike" kern="0" cap="none" spc="0" normalizeH="0" baseline="0" noProof="0" dirty="0" err="1">
                <a:ln>
                  <a:noFill/>
                </a:ln>
                <a:solidFill>
                  <a:prstClr val="black"/>
                </a:solidFill>
                <a:effectLst/>
                <a:uLnTx/>
                <a:uFillTx/>
                <a:latin typeface="UTM Avo" panose="02040603050506020204" pitchFamily="18"/>
              </a:rPr>
              <a:t>Ngày</a:t>
            </a:r>
            <a:r>
              <a:rPr kumimoji="0" lang="vi-VN" sz="2000" b="0" i="0" u="none" strike="noStrike" kern="0" cap="none" spc="0" normalizeH="0" baseline="0" noProof="0" dirty="0">
                <a:ln>
                  <a:noFill/>
                </a:ln>
                <a:solidFill>
                  <a:prstClr val="black"/>
                </a:solidFill>
                <a:effectLst/>
                <a:uLnTx/>
                <a:uFillTx/>
                <a:latin typeface="UTM Avo" panose="02040603050506020204" pitchFamily="18"/>
              </a:rPr>
              <a:t> </a:t>
            </a:r>
            <a:r>
              <a:rPr kumimoji="0" lang="vi-VN" sz="2000" b="0" i="0" u="none" strike="noStrike" kern="0" cap="none" spc="0" normalizeH="0" baseline="0" noProof="0" dirty="0" err="1">
                <a:ln>
                  <a:noFill/>
                </a:ln>
                <a:solidFill>
                  <a:prstClr val="black"/>
                </a:solidFill>
                <a:effectLst/>
                <a:uLnTx/>
                <a:uFillTx/>
                <a:latin typeface="UTM Avo" panose="02040603050506020204" pitchFamily="18"/>
              </a:rPr>
              <a:t>lại</a:t>
            </a:r>
            <a:r>
              <a:rPr kumimoji="0" lang="vi-VN" sz="2000" b="0" i="0" u="none" strike="noStrike" kern="0" cap="none" spc="0" normalizeH="0" baseline="0" noProof="0" dirty="0">
                <a:ln>
                  <a:noFill/>
                </a:ln>
                <a:solidFill>
                  <a:prstClr val="black"/>
                </a:solidFill>
                <a:effectLst/>
                <a:uLnTx/>
                <a:uFillTx/>
                <a:latin typeface="UTM Avo" panose="02040603050506020204" pitchFamily="18"/>
              </a:rPr>
              <a:t> </a:t>
            </a:r>
            <a:r>
              <a:rPr kumimoji="0" lang="vi-VN" sz="2000" b="0" i="0" u="none" strike="noStrike" kern="0" cap="none" spc="0" normalizeH="0" baseline="0" noProof="0" dirty="0" err="1">
                <a:ln>
                  <a:noFill/>
                </a:ln>
                <a:solidFill>
                  <a:prstClr val="black"/>
                </a:solidFill>
                <a:effectLst/>
                <a:uLnTx/>
                <a:uFillTx/>
                <a:latin typeface="UTM Avo" panose="02040603050506020204" pitchFamily="18"/>
              </a:rPr>
              <a:t>ngày</a:t>
            </a:r>
            <a:r>
              <a:rPr kumimoji="0" lang="vi-VN" sz="2000" b="0" i="0" u="none" strike="noStrike" kern="0" cap="none" spc="0" normalizeH="0" baseline="0" noProof="0" dirty="0">
                <a:ln>
                  <a:noFill/>
                </a:ln>
                <a:solidFill>
                  <a:prstClr val="black"/>
                </a:solidFill>
                <a:effectLst/>
                <a:uLnTx/>
                <a:uFillTx/>
                <a:latin typeface="UTM Avo" panose="02040603050506020204" pitchFamily="18"/>
              </a:rPr>
              <a:t> trôi qua” </a:t>
            </a:r>
            <a:r>
              <a:rPr kumimoji="0" lang="vi-VN" sz="2000" b="0" i="0" u="none" strike="noStrike" kern="0" cap="none" spc="0" normalizeH="0" baseline="0" noProof="0" dirty="0" err="1">
                <a:ln>
                  <a:noFill/>
                </a:ln>
                <a:solidFill>
                  <a:prstClr val="black"/>
                </a:solidFill>
                <a:effectLst/>
                <a:uLnTx/>
                <a:uFillTx/>
                <a:latin typeface="UTM Avo" panose="02040603050506020204" pitchFamily="18"/>
              </a:rPr>
              <a:t>đến</a:t>
            </a:r>
            <a:r>
              <a:rPr kumimoji="0" lang="vi-VN" sz="2000" b="0" i="0" u="none" strike="noStrike" kern="0" cap="none" spc="0" normalizeH="0" baseline="0" noProof="0" dirty="0">
                <a:ln>
                  <a:noFill/>
                </a:ln>
                <a:solidFill>
                  <a:prstClr val="black"/>
                </a:solidFill>
                <a:effectLst/>
                <a:uLnTx/>
                <a:uFillTx/>
                <a:latin typeface="UTM Avo" panose="02040603050506020204" pitchFamily="18"/>
              </a:rPr>
              <a:t> “</a:t>
            </a:r>
            <a:r>
              <a:rPr kumimoji="0" lang="vi-VN" sz="2000" b="0" i="0" u="none" strike="noStrike" kern="0" cap="none" spc="0" normalizeH="0" baseline="0" noProof="0" dirty="0" err="1">
                <a:ln>
                  <a:noFill/>
                </a:ln>
                <a:solidFill>
                  <a:prstClr val="black"/>
                </a:solidFill>
                <a:effectLst/>
                <a:uLnTx/>
                <a:uFillTx/>
                <a:latin typeface="UTM Avo" panose="02040603050506020204" pitchFamily="18"/>
              </a:rPr>
              <a:t>vết</a:t>
            </a:r>
            <a:r>
              <a:rPr kumimoji="0" lang="vi-VN" sz="2000" b="0" i="0" u="none" strike="noStrike" kern="0" cap="none" spc="0" normalizeH="0" baseline="0" noProof="0" dirty="0">
                <a:ln>
                  <a:noFill/>
                </a:ln>
                <a:solidFill>
                  <a:prstClr val="black"/>
                </a:solidFill>
                <a:effectLst/>
                <a:uLnTx/>
                <a:uFillTx/>
                <a:latin typeface="UTM Avo" panose="02040603050506020204" pitchFamily="18"/>
              </a:rPr>
              <a:t> đinh </a:t>
            </a:r>
            <a:r>
              <a:rPr kumimoji="0" lang="vi-VN" sz="2000" b="0" i="0" u="none" strike="noStrike" kern="0" cap="none" spc="0" normalizeH="0" baseline="0" noProof="0" dirty="0" err="1">
                <a:ln>
                  <a:noFill/>
                </a:ln>
                <a:solidFill>
                  <a:prstClr val="black"/>
                </a:solidFill>
                <a:effectLst/>
                <a:uLnTx/>
                <a:uFillTx/>
                <a:latin typeface="UTM Avo" panose="02040603050506020204" pitchFamily="18"/>
              </a:rPr>
              <a:t>rất</a:t>
            </a:r>
            <a:r>
              <a:rPr kumimoji="0" lang="vi-VN" sz="2000" b="0" i="0" u="none" strike="noStrike" kern="0" cap="none" spc="0" normalizeH="0" baseline="0" noProof="0" dirty="0">
                <a:ln>
                  <a:noFill/>
                </a:ln>
                <a:solidFill>
                  <a:prstClr val="black"/>
                </a:solidFill>
                <a:effectLst/>
                <a:uLnTx/>
                <a:uFillTx/>
                <a:latin typeface="UTM Avo" panose="02040603050506020204" pitchFamily="18"/>
              </a:rPr>
              <a:t> </a:t>
            </a:r>
            <a:r>
              <a:rPr kumimoji="0" lang="vi-VN" sz="2000" b="0" i="0" u="none" strike="noStrike" kern="0" cap="none" spc="0" normalizeH="0" baseline="0" noProof="0" dirty="0" err="1">
                <a:ln>
                  <a:noFill/>
                </a:ln>
                <a:solidFill>
                  <a:prstClr val="black"/>
                </a:solidFill>
                <a:effectLst/>
                <a:uLnTx/>
                <a:uFillTx/>
                <a:latin typeface="UTM Avo" panose="02040603050506020204" pitchFamily="18"/>
              </a:rPr>
              <a:t>nhiều</a:t>
            </a:r>
            <a:r>
              <a:rPr kumimoji="0" lang="vi-VN" sz="2000" b="0" i="0" u="none" strike="noStrike" kern="0" cap="none" spc="0" normalizeH="0" baseline="0" noProof="0" dirty="0">
                <a:ln>
                  <a:noFill/>
                </a:ln>
                <a:solidFill>
                  <a:prstClr val="black"/>
                </a:solidFill>
                <a:effectLst/>
                <a:uLnTx/>
                <a:uFillTx/>
                <a:latin typeface="UTM Avo" panose="02040603050506020204" pitchFamily="18"/>
              </a:rPr>
              <a:t>” trong câu </a:t>
            </a:r>
            <a:r>
              <a:rPr kumimoji="0" lang="vi-VN" sz="2000" b="0" i="0" u="none" strike="noStrike" kern="0" cap="none" spc="0" normalizeH="0" baseline="0" noProof="0" dirty="0" err="1">
                <a:ln>
                  <a:noFill/>
                </a:ln>
                <a:solidFill>
                  <a:prstClr val="black"/>
                </a:solidFill>
                <a:effectLst/>
                <a:uLnTx/>
                <a:uFillTx/>
                <a:latin typeface="UTM Avo" panose="02040603050506020204" pitchFamily="18"/>
              </a:rPr>
              <a:t>chuyện</a:t>
            </a:r>
            <a:r>
              <a:rPr kumimoji="0" lang="vi-VN" sz="2000" b="0" i="0" u="none" strike="noStrike" kern="0" cap="none" spc="0" normalizeH="0" baseline="0" noProof="0" dirty="0">
                <a:ln>
                  <a:noFill/>
                </a:ln>
                <a:solidFill>
                  <a:prstClr val="black"/>
                </a:solidFill>
                <a:effectLst/>
                <a:uLnTx/>
                <a:uFillTx/>
                <a:latin typeface="UTM Avo" panose="02040603050506020204" pitchFamily="18"/>
              </a:rPr>
              <a:t> </a:t>
            </a:r>
            <a:r>
              <a:rPr kumimoji="0" lang="vi-VN" sz="2000" b="0" i="1" u="none" strike="noStrike" kern="0" cap="none" spc="0" normalizeH="0" baseline="0" noProof="0" dirty="0" err="1">
                <a:ln>
                  <a:noFill/>
                </a:ln>
                <a:solidFill>
                  <a:prstClr val="black"/>
                </a:solidFill>
                <a:effectLst/>
                <a:uLnTx/>
                <a:uFillTx/>
                <a:latin typeface="UTM Avo" panose="02040603050506020204" pitchFamily="18"/>
              </a:rPr>
              <a:t>Những</a:t>
            </a:r>
            <a:r>
              <a:rPr kumimoji="0" lang="vi-VN" sz="2000" b="0" i="1" u="none" strike="noStrike" kern="0" cap="none" spc="0" normalizeH="0" baseline="0" noProof="0" dirty="0">
                <a:ln>
                  <a:noFill/>
                </a:ln>
                <a:solidFill>
                  <a:prstClr val="black"/>
                </a:solidFill>
                <a:effectLst/>
                <a:uLnTx/>
                <a:uFillTx/>
                <a:latin typeface="UTM Avo" panose="02040603050506020204" pitchFamily="18"/>
              </a:rPr>
              <a:t> </a:t>
            </a:r>
            <a:r>
              <a:rPr kumimoji="0" lang="vi-VN" sz="2000" b="0" i="1" u="none" strike="noStrike" kern="0" cap="none" spc="0" normalizeH="0" baseline="0" noProof="0" dirty="0" err="1">
                <a:ln>
                  <a:noFill/>
                </a:ln>
                <a:solidFill>
                  <a:prstClr val="black"/>
                </a:solidFill>
                <a:effectLst/>
                <a:uLnTx/>
                <a:uFillTx/>
                <a:latin typeface="UTM Avo" panose="02040603050506020204" pitchFamily="18"/>
              </a:rPr>
              <a:t>vết</a:t>
            </a:r>
            <a:r>
              <a:rPr kumimoji="0" lang="vi-VN" sz="2000" b="0" i="1" u="none" strike="noStrike" kern="0" cap="none" spc="0" normalizeH="0" baseline="0" noProof="0" dirty="0">
                <a:ln>
                  <a:noFill/>
                </a:ln>
                <a:solidFill>
                  <a:prstClr val="black"/>
                </a:solidFill>
                <a:effectLst/>
                <a:uLnTx/>
                <a:uFillTx/>
                <a:latin typeface="UTM Avo" panose="02040603050506020204" pitchFamily="18"/>
              </a:rPr>
              <a:t> đinh.</a:t>
            </a:r>
            <a:endParaRPr kumimoji="0" lang="vi-VN" sz="2000" b="0" i="0" u="none" strike="noStrike" kern="0" cap="none" spc="0" normalizeH="0" baseline="0" noProof="0" dirty="0">
              <a:ln>
                <a:noFill/>
              </a:ln>
              <a:solidFill>
                <a:prstClr val="black"/>
              </a:solidFill>
              <a:effectLst/>
              <a:uLnTx/>
              <a:uFillTx/>
              <a:latin typeface="UTM Avo" panose="02040603050506020204" pitchFamily="18"/>
            </a:endParaRPr>
          </a:p>
        </p:txBody>
      </p:sp>
      <p:sp>
        <p:nvSpPr>
          <p:cNvPr id="12" name="TextBox 11">
            <a:extLst>
              <a:ext uri="{FF2B5EF4-FFF2-40B4-BE49-F238E27FC236}">
                <a16:creationId xmlns:a16="http://schemas.microsoft.com/office/drawing/2014/main" id="{959DD41F-C092-9DF0-8B49-DD88E7CF583C}"/>
              </a:ext>
            </a:extLst>
          </p:cNvPr>
          <p:cNvSpPr txBox="1"/>
          <p:nvPr/>
        </p:nvSpPr>
        <p:spPr>
          <a:xfrm>
            <a:off x="800967" y="3470680"/>
            <a:ext cx="10577372" cy="3018968"/>
          </a:xfrm>
          <a:prstGeom prst="rect">
            <a:avLst/>
          </a:prstGeom>
          <a:noFill/>
        </p:spPr>
        <p:txBody>
          <a:bodyPr wrap="square" rtlCol="0">
            <a:spAutoFit/>
          </a:bodyPr>
          <a:lstStyle/>
          <a:p>
            <a:pPr marL="0" marR="0" lvl="0" indent="0" algn="just" defTabSz="609579" eaLnBrk="1" fontAlgn="auto" latinLnBrk="0" hangingPunct="1">
              <a:lnSpc>
                <a:spcPct val="150000"/>
              </a:lnSpc>
              <a:spcBef>
                <a:spcPts val="0"/>
              </a:spcBef>
              <a:spcAft>
                <a:spcPts val="0"/>
              </a:spcAft>
              <a:buClrTx/>
              <a:buSzTx/>
              <a:buFontTx/>
              <a:buNone/>
              <a:tabLst/>
              <a:defRPr/>
            </a:pPr>
            <a:r>
              <a:rPr kumimoji="0" lang="vi-VN" b="1" i="0" u="none" strike="noStrike" kern="0" cap="none" spc="0" normalizeH="0" baseline="0" noProof="0" dirty="0" err="1">
                <a:ln>
                  <a:noFill/>
                </a:ln>
                <a:solidFill>
                  <a:prstClr val="black"/>
                </a:solidFill>
                <a:effectLst/>
                <a:uLnTx/>
                <a:uFillTx/>
                <a:latin typeface="UTM Avo" panose="02040603050506020204" pitchFamily="18"/>
              </a:rPr>
              <a:t>Chú</a:t>
            </a:r>
            <a:r>
              <a:rPr kumimoji="0" lang="vi-VN" b="1" i="0" u="none" strike="noStrike" kern="0" cap="none" spc="0" normalizeH="0" baseline="0" noProof="0" dirty="0">
                <a:ln>
                  <a:noFill/>
                </a:ln>
                <a:solidFill>
                  <a:prstClr val="black"/>
                </a:solidFill>
                <a:effectLst/>
                <a:uLnTx/>
                <a:uFillTx/>
                <a:latin typeface="UTM Avo" panose="02040603050506020204" pitchFamily="18"/>
              </a:rPr>
              <a:t> ý </a:t>
            </a:r>
            <a:r>
              <a:rPr kumimoji="0" lang="vi-VN" b="1" i="0" u="none" strike="noStrike" kern="0" cap="none" spc="0" normalizeH="0" baseline="0" noProof="0" dirty="0" err="1">
                <a:ln>
                  <a:noFill/>
                </a:ln>
                <a:solidFill>
                  <a:prstClr val="black"/>
                </a:solidFill>
                <a:effectLst/>
                <a:uLnTx/>
                <a:uFillTx/>
                <a:latin typeface="UTM Avo" panose="02040603050506020204" pitchFamily="18"/>
              </a:rPr>
              <a:t>cách</a:t>
            </a:r>
            <a:r>
              <a:rPr kumimoji="0" lang="vi-VN" b="1" i="0" u="none" strike="noStrike" kern="0" cap="none" spc="0" normalizeH="0" baseline="0" noProof="0" dirty="0">
                <a:ln>
                  <a:noFill/>
                </a:ln>
                <a:solidFill>
                  <a:prstClr val="black"/>
                </a:solidFill>
                <a:effectLst/>
                <a:uLnTx/>
                <a:uFillTx/>
                <a:latin typeface="UTM Avo" panose="02040603050506020204" pitchFamily="18"/>
              </a:rPr>
              <a:t> </a:t>
            </a:r>
            <a:r>
              <a:rPr kumimoji="0" lang="vi-VN" b="1" i="0" u="none" strike="noStrike" kern="0" cap="none" spc="0" normalizeH="0" baseline="0" noProof="0" dirty="0" err="1">
                <a:ln>
                  <a:noFill/>
                </a:ln>
                <a:solidFill>
                  <a:prstClr val="black"/>
                </a:solidFill>
                <a:effectLst/>
                <a:uLnTx/>
                <a:uFillTx/>
                <a:latin typeface="UTM Avo" panose="02040603050506020204" pitchFamily="18"/>
              </a:rPr>
              <a:t>ngắt</a:t>
            </a:r>
            <a:r>
              <a:rPr kumimoji="0" lang="vi-VN" b="1" i="0" u="none" strike="noStrike" kern="0" cap="none" spc="0" normalizeH="0" baseline="0" noProof="0" dirty="0">
                <a:ln>
                  <a:noFill/>
                </a:ln>
                <a:solidFill>
                  <a:prstClr val="black"/>
                </a:solidFill>
                <a:effectLst/>
                <a:uLnTx/>
                <a:uFillTx/>
                <a:latin typeface="UTM Avo" panose="02040603050506020204" pitchFamily="18"/>
              </a:rPr>
              <a:t> </a:t>
            </a:r>
            <a:r>
              <a:rPr kumimoji="0" lang="vi-VN" b="1" i="0" u="none" strike="noStrike" kern="0" cap="none" spc="0" normalizeH="0" baseline="0" noProof="0" dirty="0" err="1">
                <a:ln>
                  <a:noFill/>
                </a:ln>
                <a:solidFill>
                  <a:prstClr val="black"/>
                </a:solidFill>
                <a:effectLst/>
                <a:uLnTx/>
                <a:uFillTx/>
                <a:latin typeface="UTM Avo" panose="02040603050506020204" pitchFamily="18"/>
              </a:rPr>
              <a:t>nhịp</a:t>
            </a:r>
            <a:r>
              <a:rPr kumimoji="0" lang="vi-VN" b="1" i="0" u="none" strike="noStrike" kern="0" cap="none" spc="0" normalizeH="0" baseline="0" noProof="0" dirty="0">
                <a:ln>
                  <a:noFill/>
                </a:ln>
                <a:solidFill>
                  <a:prstClr val="black"/>
                </a:solidFill>
                <a:effectLst/>
                <a:uLnTx/>
                <a:uFillTx/>
                <a:latin typeface="UTM Avo" panose="02040603050506020204" pitchFamily="18"/>
              </a:rPr>
              <a:t> như sau:</a:t>
            </a:r>
          </a:p>
          <a:p>
            <a:pPr marL="0" marR="0" lvl="0" indent="106691" algn="just" defTabSz="609579" eaLnBrk="1" fontAlgn="auto" latinLnBrk="0" hangingPunct="1">
              <a:lnSpc>
                <a:spcPct val="150000"/>
              </a:lnSpc>
              <a:spcBef>
                <a:spcPts val="160"/>
              </a:spcBef>
              <a:spcAft>
                <a:spcPts val="160"/>
              </a:spcAft>
              <a:buClrTx/>
              <a:buSzTx/>
              <a:buFontTx/>
              <a:buNone/>
              <a:tabLst/>
              <a:defRPr/>
            </a:pP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Ngày</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lại</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ngày</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trôi qua,/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rồi</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cũng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đến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một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hôm/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cậu</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bé</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hãnh</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diện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khoe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với</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cha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rằng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không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còn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một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cái</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đinh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nào</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trên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hàng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rào</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Cha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liền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dẫn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cậu</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đến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bên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hàng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rào</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bảo</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a:t>
            </a:r>
            <a:endParaRPr kumimoji="0" lang="vi-VN"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endParaRPr>
          </a:p>
          <a:p>
            <a:pPr marL="0" marR="0" lvl="0" indent="106691" algn="just" defTabSz="609579" eaLnBrk="1" fontAlgn="auto" latinLnBrk="0" hangingPunct="1">
              <a:lnSpc>
                <a:spcPct val="150000"/>
              </a:lnSpc>
              <a:spcBef>
                <a:spcPts val="160"/>
              </a:spcBef>
              <a:spcAft>
                <a:spcPts val="160"/>
              </a:spcAft>
              <a:buClrTx/>
              <a:buSzTx/>
              <a:buFontTx/>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Con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đã</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làm</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mọi</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việc</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rất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tốt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Nhưng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hãy</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nhìn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lên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hàng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rào</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Dù</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con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đã</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nhổ</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đinh đi,/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vết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đinh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vẫn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còn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Nếu</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con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xúc</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phạm</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ai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đó</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trong cơn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giận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lời</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xúc</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phạm</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của</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con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cũng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giống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như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những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vết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đinh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này</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Chúng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để</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lại</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những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vết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thương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khó</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lành</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trong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lòng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người</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khác</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và</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cả</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trong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lòng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con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nữa</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Mà</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vết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thương tinh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thần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còn</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tệ</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hơn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những</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vết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đinh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rất</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nhiều</a:t>
            </a:r>
            <a:r>
              <a:rPr kumimoji="0" lang="vi-VN"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a:t>
            </a:r>
            <a:endParaRPr kumimoji="0" lang="vi-VN"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5">
            <a:extLst>
              <a:ext uri="{FF2B5EF4-FFF2-40B4-BE49-F238E27FC236}">
                <a16:creationId xmlns:a16="http://schemas.microsoft.com/office/drawing/2014/main" id="{734E3153-1499-64DD-9A92-55211C31CD1C}"/>
              </a:ext>
            </a:extLst>
          </p:cNvPr>
          <p:cNvGrpSpPr/>
          <p:nvPr/>
        </p:nvGrpSpPr>
        <p:grpSpPr>
          <a:xfrm>
            <a:off x="6096000" y="2229321"/>
            <a:ext cx="5693749" cy="3412206"/>
            <a:chOff x="0" y="0"/>
            <a:chExt cx="12329725" cy="2216503"/>
          </a:xfrm>
        </p:grpSpPr>
        <p:sp>
          <p:nvSpPr>
            <p:cNvPr id="11" name="Freeform 6">
              <a:extLst>
                <a:ext uri="{FF2B5EF4-FFF2-40B4-BE49-F238E27FC236}">
                  <a16:creationId xmlns:a16="http://schemas.microsoft.com/office/drawing/2014/main" id="{FD41930B-386F-C897-6481-C9BC6C29E363}"/>
                </a:ext>
              </a:extLst>
            </p:cNvPr>
            <p:cNvSpPr/>
            <p:nvPr/>
          </p:nvSpPr>
          <p:spPr>
            <a:xfrm>
              <a:off x="-9098" y="-6509"/>
              <a:ext cx="12344056" cy="2248556"/>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579"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grpSp>
      <p:grpSp>
        <p:nvGrpSpPr>
          <p:cNvPr id="12" name="Group 7">
            <a:extLst>
              <a:ext uri="{FF2B5EF4-FFF2-40B4-BE49-F238E27FC236}">
                <a16:creationId xmlns:a16="http://schemas.microsoft.com/office/drawing/2014/main" id="{BCAE0B44-934E-12E6-5D8C-29B91905F83A}"/>
              </a:ext>
            </a:extLst>
          </p:cNvPr>
          <p:cNvGrpSpPr/>
          <p:nvPr/>
        </p:nvGrpSpPr>
        <p:grpSpPr>
          <a:xfrm>
            <a:off x="573088" y="2267576"/>
            <a:ext cx="5010989" cy="3282512"/>
            <a:chOff x="0" y="0"/>
            <a:chExt cx="12329725" cy="2216503"/>
          </a:xfrm>
        </p:grpSpPr>
        <p:sp>
          <p:nvSpPr>
            <p:cNvPr id="13" name="Freeform 8">
              <a:extLst>
                <a:ext uri="{FF2B5EF4-FFF2-40B4-BE49-F238E27FC236}">
                  <a16:creationId xmlns:a16="http://schemas.microsoft.com/office/drawing/2014/main" id="{B771E02A-8D74-584F-26FC-0D7E15D68064}"/>
                </a:ext>
              </a:extLst>
            </p:cNvPr>
            <p:cNvSpPr/>
            <p:nvPr/>
          </p:nvSpPr>
          <p:spPr>
            <a:xfrm>
              <a:off x="-9098" y="-6509"/>
              <a:ext cx="12344056" cy="2248556"/>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579"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UTM Avo" panose="02040603050506020204" pitchFamily="18"/>
              </a:endParaRPr>
            </a:p>
          </p:txBody>
        </p:sp>
      </p:grpSp>
      <p:sp>
        <p:nvSpPr>
          <p:cNvPr id="14" name="TextBox 9">
            <a:extLst>
              <a:ext uri="{FF2B5EF4-FFF2-40B4-BE49-F238E27FC236}">
                <a16:creationId xmlns:a16="http://schemas.microsoft.com/office/drawing/2014/main" id="{BED083C2-63D7-6804-4777-0D2DB4590A05}"/>
              </a:ext>
            </a:extLst>
          </p:cNvPr>
          <p:cNvSpPr txBox="1"/>
          <p:nvPr/>
        </p:nvSpPr>
        <p:spPr>
          <a:xfrm>
            <a:off x="569390" y="3042974"/>
            <a:ext cx="4859272" cy="1759905"/>
          </a:xfrm>
          <a:prstGeom prst="rect">
            <a:avLst/>
          </a:prstGeom>
        </p:spPr>
        <p:txBody>
          <a:bodyPr wrap="square" lIns="0" tIns="0" rIns="0" bIns="0" rtlCol="0" anchor="t">
            <a:spAutoFit/>
          </a:bodyPr>
          <a:lstStyle/>
          <a:p>
            <a:pPr marL="0" marR="0" lvl="0" indent="0" algn="ctr" defTabSz="609579" eaLnBrk="1" fontAlgn="auto" latinLnBrk="0" hangingPunct="1">
              <a:lnSpc>
                <a:spcPct val="150000"/>
              </a:lnSpc>
              <a:spcBef>
                <a:spcPct val="0"/>
              </a:spcBef>
              <a:spcAft>
                <a:spcPts val="0"/>
              </a:spcAft>
              <a:buClrTx/>
              <a:buSzTx/>
              <a:buFontTx/>
              <a:buNone/>
              <a:tabLst/>
              <a:defRPr/>
            </a:pPr>
            <a:r>
              <a:rPr kumimoji="0" lang="vi-VN"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Vận</a:t>
            </a:r>
            <a:r>
              <a:rPr kumimoji="0" lang="vi-VN"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dụng</a:t>
            </a:r>
            <a:r>
              <a:rPr kumimoji="0" lang="vi-VN"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bài</a:t>
            </a:r>
            <a:r>
              <a:rPr kumimoji="0" lang="vi-VN"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học</a:t>
            </a:r>
            <a:r>
              <a:rPr kumimoji="0" lang="vi-VN"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rút</a:t>
            </a:r>
            <a:r>
              <a:rPr kumimoji="0" lang="vi-VN"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ra </a:t>
            </a:r>
            <a:r>
              <a:rPr kumimoji="0" lang="vi-VN"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từ</a:t>
            </a:r>
            <a:r>
              <a:rPr kumimoji="0" lang="vi-VN"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câu </a:t>
            </a:r>
            <a:r>
              <a:rPr kumimoji="0" lang="vi-VN" sz="2667"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chuyện</a:t>
            </a:r>
            <a:r>
              <a:rPr kumimoji="0" lang="vi-VN"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1" i="1"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Những</a:t>
            </a:r>
            <a:r>
              <a:rPr kumimoji="0" lang="vi-VN" sz="2667" b="1" i="1"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1" i="1"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vết</a:t>
            </a:r>
            <a:r>
              <a:rPr kumimoji="0" lang="vi-VN" sz="2667" b="1" i="1"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đinh </a:t>
            </a:r>
            <a:r>
              <a:rPr kumimoji="0" lang="vi-VN" sz="2667" b="0" i="1"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vào</a:t>
            </a:r>
            <a:r>
              <a:rPr kumimoji="0" lang="vi-VN" sz="2667" b="0" i="1"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0" i="1"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cuộc</a:t>
            </a:r>
            <a:r>
              <a:rPr kumimoji="0" lang="vi-VN" sz="2667" b="0" i="1"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0" i="1"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sống</a:t>
            </a:r>
            <a:r>
              <a:rPr kumimoji="0" lang="vi-VN" sz="2667" b="0" i="1"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0" i="1" u="none" strike="noStrike" kern="0" cap="none" spc="0" normalizeH="0" baseline="0" noProof="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hàng</a:t>
            </a:r>
            <a:r>
              <a:rPr kumimoji="0" lang="vi-VN" sz="2667" b="0" i="1" u="none" strike="noStrike" kern="0" cap="none" spc="0" normalizeH="0" baseline="0" noProof="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ngày</a:t>
            </a:r>
            <a:endParaRPr kumimoji="0" lang="en-US" sz="2667" b="0" i="0" u="none" strike="noStrike" kern="0" cap="none" spc="0" normalizeH="0" baseline="0" noProof="0" dirty="0">
              <a:ln>
                <a:noFill/>
              </a:ln>
              <a:solidFill>
                <a:srgbClr val="FFABDF"/>
              </a:solidFill>
              <a:effectLst/>
              <a:uLnTx/>
              <a:uFillTx/>
              <a:latin typeface="UTM Avo" panose="02040603050506020204" pitchFamily="18"/>
            </a:endParaRPr>
          </a:p>
        </p:txBody>
      </p:sp>
      <p:sp>
        <p:nvSpPr>
          <p:cNvPr id="15" name="TextBox 10">
            <a:extLst>
              <a:ext uri="{FF2B5EF4-FFF2-40B4-BE49-F238E27FC236}">
                <a16:creationId xmlns:a16="http://schemas.microsoft.com/office/drawing/2014/main" id="{A15AC8DC-C6B0-DD76-F1F5-295FFCA49A73}"/>
              </a:ext>
            </a:extLst>
          </p:cNvPr>
          <p:cNvSpPr txBox="1"/>
          <p:nvPr/>
        </p:nvSpPr>
        <p:spPr>
          <a:xfrm>
            <a:off x="6098417" y="3066501"/>
            <a:ext cx="5693749" cy="1767150"/>
          </a:xfrm>
          <a:prstGeom prst="rect">
            <a:avLst/>
          </a:prstGeom>
        </p:spPr>
        <p:txBody>
          <a:bodyPr wrap="square" lIns="0" tIns="0" rIns="0" bIns="0" rtlCol="0" anchor="t">
            <a:spAutoFit/>
          </a:bodyPr>
          <a:lstStyle/>
          <a:p>
            <a:pPr marL="0" marR="0" lvl="0" indent="0" algn="ctr" defTabSz="609579" eaLnBrk="1" fontAlgn="auto" latinLnBrk="0" hangingPunct="1">
              <a:lnSpc>
                <a:spcPct val="150000"/>
              </a:lnSpc>
              <a:spcBef>
                <a:spcPct val="0"/>
              </a:spcBef>
              <a:spcAft>
                <a:spcPts val="0"/>
              </a:spcAft>
              <a:buClrTx/>
              <a:buSzTx/>
              <a:buFontTx/>
              <a:buNone/>
              <a:tabLst/>
              <a:defRPr/>
            </a:pPr>
            <a:r>
              <a:rPr kumimoji="0" lang="vi-VN"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Chuẩn bị </a:t>
            </a:r>
            <a:endParaRPr kumimoji="0" lang="en-US" sz="2667"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endParaRPr>
          </a:p>
          <a:p>
            <a:pPr marL="0" marR="0" lvl="0" indent="0" algn="ctr" defTabSz="609579" eaLnBrk="1" fontAlgn="auto" latinLnBrk="0" hangingPunct="1">
              <a:lnSpc>
                <a:spcPct val="150000"/>
              </a:lnSpc>
              <a:spcBef>
                <a:spcPct val="0"/>
              </a:spcBef>
              <a:spcAft>
                <a:spcPts val="0"/>
              </a:spcAft>
              <a:buClrTx/>
              <a:buSzTx/>
              <a:buFontTx/>
              <a:buNone/>
              <a:tabLst/>
              <a:defRPr/>
            </a:pPr>
            <a:r>
              <a:rPr kumimoji="0" lang="en-US" sz="2667" b="1"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Luyện</a:t>
            </a:r>
            <a:r>
              <a:rPr kumimoji="0" lang="en-US" sz="2667" b="1"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667" b="1"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từ và câu</a:t>
            </a:r>
            <a:r>
              <a:rPr kumimoji="0" lang="vi-VN" sz="2667" b="1" i="0" u="none" strike="noStrike" kern="0" cap="none" spc="0" normalizeH="0" baseline="0" noProof="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a:t>
            </a:r>
            <a:r>
              <a:rPr kumimoji="0" lang="en-US" sz="2667" b="1" i="0" u="none" strike="noStrike" kern="0" cap="none" spc="0" normalizeH="0" baseline="0" noProof="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p>
          <a:p>
            <a:pPr marL="0" marR="0" lvl="0" indent="0" algn="ctr" defTabSz="609579" eaLnBrk="1" fontAlgn="auto" latinLnBrk="0" hangingPunct="1">
              <a:lnSpc>
                <a:spcPct val="150000"/>
              </a:lnSpc>
              <a:spcBef>
                <a:spcPct val="0"/>
              </a:spcBef>
              <a:spcAft>
                <a:spcPts val="0"/>
              </a:spcAft>
              <a:buClrTx/>
              <a:buSzTx/>
              <a:buFontTx/>
              <a:buNone/>
              <a:tabLst/>
              <a:defRPr/>
            </a:pPr>
            <a:r>
              <a:rPr kumimoji="0" lang="vi-VN" sz="2667" b="1" u="none" strike="noStrike" kern="0" cap="none" spc="0" normalizeH="0" baseline="0" noProof="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Dấu </a:t>
            </a:r>
            <a:r>
              <a:rPr kumimoji="0" lang="vi-VN" sz="2667" b="1"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gạch ngang</a:t>
            </a:r>
            <a:endParaRPr kumimoji="0" lang="en-US" sz="2667" b="1" u="none" strike="noStrike" kern="0" cap="none" spc="0" normalizeH="0" baseline="0" noProof="0" dirty="0">
              <a:ln>
                <a:noFill/>
              </a:ln>
              <a:solidFill>
                <a:srgbClr val="FFABDF"/>
              </a:solidFill>
              <a:effectLst/>
              <a:uLnTx/>
              <a:uFillTx/>
              <a:latin typeface="UTM Avo" panose="02040603050506020204" pitchFamily="18"/>
            </a:endParaRPr>
          </a:p>
        </p:txBody>
      </p:sp>
      <p:sp>
        <p:nvSpPr>
          <p:cNvPr id="16" name="Freeform 13">
            <a:extLst>
              <a:ext uri="{FF2B5EF4-FFF2-40B4-BE49-F238E27FC236}">
                <a16:creationId xmlns:a16="http://schemas.microsoft.com/office/drawing/2014/main" id="{941B3059-ED3D-8636-CABC-62E46500ECDE}"/>
              </a:ext>
            </a:extLst>
          </p:cNvPr>
          <p:cNvSpPr/>
          <p:nvPr/>
        </p:nvSpPr>
        <p:spPr>
          <a:xfrm>
            <a:off x="8543495" y="2029076"/>
            <a:ext cx="783792" cy="603520"/>
          </a:xfrm>
          <a:custGeom>
            <a:avLst/>
            <a:gdLst/>
            <a:ahLst/>
            <a:cxnLst/>
            <a:rect l="l" t="t" r="r" b="b"/>
            <a:pathLst>
              <a:path w="1175688" h="905280">
                <a:moveTo>
                  <a:pt x="0" y="0"/>
                </a:moveTo>
                <a:lnTo>
                  <a:pt x="1175688" y="0"/>
                </a:lnTo>
                <a:lnTo>
                  <a:pt x="1175688" y="905280"/>
                </a:lnTo>
                <a:lnTo>
                  <a:pt x="0" y="9052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579"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sp>
        <p:nvSpPr>
          <p:cNvPr id="17" name="Freeform 17">
            <a:extLst>
              <a:ext uri="{FF2B5EF4-FFF2-40B4-BE49-F238E27FC236}">
                <a16:creationId xmlns:a16="http://schemas.microsoft.com/office/drawing/2014/main" id="{B8FA65B4-65C9-B228-99BD-4F4864E9C3CD}"/>
              </a:ext>
            </a:extLst>
          </p:cNvPr>
          <p:cNvSpPr/>
          <p:nvPr/>
        </p:nvSpPr>
        <p:spPr>
          <a:xfrm>
            <a:off x="2628871" y="2132349"/>
            <a:ext cx="627740" cy="447265"/>
          </a:xfrm>
          <a:custGeom>
            <a:avLst/>
            <a:gdLst/>
            <a:ahLst/>
            <a:cxnLst/>
            <a:rect l="l" t="t" r="r" b="b"/>
            <a:pathLst>
              <a:path w="941610" h="670897">
                <a:moveTo>
                  <a:pt x="0" y="0"/>
                </a:moveTo>
                <a:lnTo>
                  <a:pt x="941611" y="0"/>
                </a:lnTo>
                <a:lnTo>
                  <a:pt x="941611" y="670898"/>
                </a:lnTo>
                <a:lnTo>
                  <a:pt x="0" y="6708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defTabSz="609579"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9B0FD4B7-CBC8-E7D2-327E-969275326E7C}"/>
              </a:ext>
            </a:extLst>
          </p:cNvPr>
          <p:cNvSpPr/>
          <p:nvPr/>
        </p:nvSpPr>
        <p:spPr>
          <a:xfrm rot="-5400000">
            <a:off x="1467139" y="219417"/>
            <a:ext cx="5305478" cy="8143244"/>
          </a:xfrm>
          <a:custGeom>
            <a:avLst/>
            <a:gdLst/>
            <a:ahLst/>
            <a:cxnLst/>
            <a:rect l="l" t="t" r="r" b="b"/>
            <a:pathLst>
              <a:path w="8229600" h="10027369">
                <a:moveTo>
                  <a:pt x="0" y="0"/>
                </a:moveTo>
                <a:lnTo>
                  <a:pt x="8229600" y="0"/>
                </a:lnTo>
                <a:lnTo>
                  <a:pt x="8229600" y="10027370"/>
                </a:lnTo>
                <a:lnTo>
                  <a:pt x="0" y="10027370"/>
                </a:lnTo>
                <a:lnTo>
                  <a:pt x="0" y="0"/>
                </a:lnTo>
                <a:close/>
              </a:path>
            </a:pathLst>
          </a:custGeom>
          <a:blipFill>
            <a:blip r:embed="rId3">
              <a:extLst>
                <a:ext uri="{96DAC541-7B7A-43D3-8B79-37D633B846F1}">
                  <asvg:svgBlip xmlns:asvg="http://schemas.microsoft.com/office/drawing/2016/SVG/main" r:embed="rId4"/>
                </a:ext>
              </a:extLst>
            </a:blip>
            <a:stretch>
              <a:fillRect t="-50589"/>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
        <p:nvSpPr>
          <p:cNvPr id="8" name="TextBox 7">
            <a:extLst>
              <a:ext uri="{FF2B5EF4-FFF2-40B4-BE49-F238E27FC236}">
                <a16:creationId xmlns:a16="http://schemas.microsoft.com/office/drawing/2014/main" id="{C3133D1E-FC17-0D83-94F5-C04AA8E3168B}"/>
              </a:ext>
            </a:extLst>
          </p:cNvPr>
          <p:cNvSpPr txBox="1"/>
          <p:nvPr/>
        </p:nvSpPr>
        <p:spPr>
          <a:xfrm>
            <a:off x="592670" y="1959790"/>
            <a:ext cx="7054415" cy="1583510"/>
          </a:xfrm>
          <a:prstGeom prst="rect">
            <a:avLst/>
          </a:prstGeom>
        </p:spPr>
        <p:txBody>
          <a:bodyPr wrap="square" lIns="0" tIns="0" rIns="0" bIns="0" rtlCol="0" anchor="t">
            <a:spAutoFit/>
          </a:bodyPr>
          <a:lstStyle/>
          <a:p>
            <a:pPr marL="381019" marR="0" lvl="0" indent="-381019" algn="just" defTabSz="609630" eaLnBrk="1" fontAlgn="auto" latinLnBrk="0" hangingPunct="1">
              <a:lnSpc>
                <a:spcPct val="150000"/>
              </a:lnSpc>
              <a:spcBef>
                <a:spcPts val="0"/>
              </a:spcBef>
              <a:spcAft>
                <a:spcPts val="0"/>
              </a:spcAft>
              <a:buClrTx/>
              <a:buSzTx/>
              <a:buFontTx/>
              <a:buChar char="-"/>
              <a:tabLst/>
              <a:defRPr/>
            </a:pP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Đọc</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diễn</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cảm</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bài</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1"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Vệt</a:t>
            </a:r>
            <a:r>
              <a:rPr kumimoji="0" lang="vi-VN" sz="2400" b="0" i="1"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1"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phấn</a:t>
            </a:r>
            <a:r>
              <a:rPr kumimoji="0" lang="vi-VN" sz="2400" b="0" i="1"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trên </a:t>
            </a:r>
            <a:r>
              <a:rPr kumimoji="0" lang="vi-VN" sz="2400" b="0" i="1"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mặt</a:t>
            </a:r>
            <a:r>
              <a:rPr kumimoji="0" lang="vi-VN" sz="2400" b="0" i="1"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1"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bàn</a:t>
            </a:r>
            <a:r>
              <a:rPr kumimoji="0" lang="vi-VN" sz="2400" b="0" i="1"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a:t>
            </a:r>
          </a:p>
          <a:p>
            <a:pPr marL="381019" marR="0" lvl="0" indent="-381019" algn="just" defTabSz="609630" eaLnBrk="1" fontAlgn="auto" latinLnBrk="0" hangingPunct="1">
              <a:lnSpc>
                <a:spcPct val="150000"/>
              </a:lnSpc>
              <a:spcBef>
                <a:spcPts val="0"/>
              </a:spcBef>
              <a:spcAft>
                <a:spcPts val="0"/>
              </a:spcAft>
              <a:buClrTx/>
              <a:buSzTx/>
              <a:buFontTx/>
              <a:buChar char="-"/>
              <a:tabLst/>
              <a:defRPr/>
            </a:pP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Nhắc</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lại</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nội</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dung, ý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nghĩa</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của</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bài</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đọc</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đặc</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điểm</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của</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các</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nhân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vật</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trong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bài</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a:t>
            </a:r>
            <a:endParaRPr kumimoji="0" lang="en-US" sz="2400" b="0" i="0" u="none" strike="noStrike" kern="0" cap="none" spc="70" normalizeH="0" baseline="0" noProof="0" dirty="0">
              <a:ln>
                <a:noFill/>
              </a:ln>
              <a:solidFill>
                <a:srgbClr val="545454"/>
              </a:solidFill>
              <a:effectLst/>
              <a:uLnTx/>
              <a:uFillTx/>
              <a:latin typeface="UTM Avo" panose="02040603050506020204" pitchFamily="18"/>
            </a:endParaRPr>
          </a:p>
        </p:txBody>
      </p:sp>
      <p:sp>
        <p:nvSpPr>
          <p:cNvPr id="9" name="Freeform 9">
            <a:extLst>
              <a:ext uri="{FF2B5EF4-FFF2-40B4-BE49-F238E27FC236}">
                <a16:creationId xmlns:a16="http://schemas.microsoft.com/office/drawing/2014/main" id="{6AC4DD90-43F3-1CCC-2CE7-6B585890B121}"/>
              </a:ext>
            </a:extLst>
          </p:cNvPr>
          <p:cNvSpPr/>
          <p:nvPr/>
        </p:nvSpPr>
        <p:spPr>
          <a:xfrm rot="3787695" flipH="1">
            <a:off x="11002304" y="5353910"/>
            <a:ext cx="1509540" cy="1532434"/>
          </a:xfrm>
          <a:custGeom>
            <a:avLst/>
            <a:gdLst/>
            <a:ahLst/>
            <a:cxnLst/>
            <a:rect l="l" t="t" r="r" b="b"/>
            <a:pathLst>
              <a:path w="2993962" h="3023998">
                <a:moveTo>
                  <a:pt x="2993962" y="0"/>
                </a:moveTo>
                <a:lnTo>
                  <a:pt x="0" y="0"/>
                </a:lnTo>
                <a:lnTo>
                  <a:pt x="0" y="3023998"/>
                </a:lnTo>
                <a:lnTo>
                  <a:pt x="2993962" y="3023998"/>
                </a:lnTo>
                <a:lnTo>
                  <a:pt x="2993962" y="0"/>
                </a:lnTo>
                <a:close/>
              </a:path>
            </a:pathLst>
          </a:custGeom>
          <a:blipFill>
            <a:blip r:embed="rId5">
              <a:extLst>
                <a:ext uri="{96DAC541-7B7A-43D3-8B79-37D633B846F1}">
                  <asvg:svgBlip xmlns:asvg="http://schemas.microsoft.com/office/drawing/2016/SVG/main" r:embed="rId6"/>
                </a:ext>
              </a:extLst>
            </a:blip>
            <a:stretch>
              <a:fillRect l="-10611" t="-4854" r="-9056"/>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pic>
        <p:nvPicPr>
          <p:cNvPr id="10" name="Picture 9">
            <a:extLst>
              <a:ext uri="{FF2B5EF4-FFF2-40B4-BE49-F238E27FC236}">
                <a16:creationId xmlns:a16="http://schemas.microsoft.com/office/drawing/2014/main" id="{C543A572-7556-9591-1CBB-FC91F8D5CDDB}"/>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9992" b="32565" l="14696" r="85878">
                        <a14:foregroundMark x1="23708" y1="11974" x2="26751" y2="18730"/>
                        <a14:foregroundMark x1="21814" y1="16100" x2="16361" y2="24717"/>
                        <a14:foregroundMark x1="16361" y1="24717" x2="14753" y2="32120"/>
                        <a14:foregroundMark x1="14753" y1="32120" x2="17623" y2="32403"/>
                        <a14:foregroundMark x1="62744" y1="18083" x2="69977" y2="27265"/>
                        <a14:foregroundMark x1="59242" y1="21521" x2="63433" y2="25000"/>
                        <a14:foregroundMark x1="61998" y1="20712" x2="61998" y2="23341"/>
                        <a14:foregroundMark x1="50574" y1="17233" x2="64811" y2="19862"/>
                        <a14:foregroundMark x1="54535" y1="10154" x2="54535" y2="19053"/>
                        <a14:foregroundMark x1="54535" y1="19053" x2="61309" y2="24636"/>
                        <a14:foregroundMark x1="63892" y1="22330" x2="66705" y2="29167"/>
                        <a14:foregroundMark x1="66705" y1="29167" x2="66705" y2="29773"/>
                        <a14:foregroundMark x1="74856" y1="11974" x2="75086" y2="25485"/>
                        <a14:foregroundMark x1="77210" y1="19701" x2="82951" y2="24312"/>
                        <a14:foregroundMark x1="82951" y1="24312" x2="82836" y2="32565"/>
                        <a14:foregroundMark x1="76521" y1="21521" x2="70523" y2="15500"/>
                        <a14:foregroundMark x1="24168" y1="14604" x2="30253" y2="20550"/>
                        <a14:foregroundMark x1="58955" y1="16748" x2="62744" y2="15089"/>
                        <a14:foregroundMark x1="24856" y1="9992" x2="24627" y2="14442"/>
                        <a14:foregroundMark x1="57577" y1="15251" x2="64811" y2="17840"/>
                        <a14:foregroundMark x1="64811" y1="17840" x2="64811" y2="17921"/>
                        <a14:foregroundMark x1="74627" y1="11974" x2="76751" y2="11327"/>
                        <a14:foregroundMark x1="51206" y1="15008" x2="51320" y2="14320"/>
                        <a14:foregroundMark x1="49656" y1="16262" x2="48794" y2="16424"/>
                        <a14:foregroundMark x1="60907" y1="31634" x2="63835" y2="32524"/>
                        <a14:foregroundMark x1="50057" y1="16100" x2="48680" y2="17597"/>
                        <a14:foregroundMark x1="49656" y1="15736" x2="48278" y2="18204"/>
                        <a14:foregroundMark x1="49828" y1="16424" x2="47646" y2="18932"/>
                        <a14:foregroundMark x1="48794" y1="17435" x2="47933" y2="18042"/>
                        <a14:foregroundMark x1="73421" y1="15898" x2="68370" y2="19175"/>
                        <a14:foregroundMark x1="71010" y1="16343" x2="68083" y2="19620"/>
                        <a14:foregroundMark x1="68083" y1="19094" x2="72503" y2="15898"/>
                        <a14:foregroundMark x1="77669" y1="16626" x2="80827" y2="20429"/>
                        <a14:foregroundMark x1="85247" y1="19094" x2="85878" y2="22290"/>
                        <a14:foregroundMark x1="85017" y1="19620" x2="80712" y2="19296"/>
                        <a14:foregroundMark x1="81343" y1="19094" x2="85878" y2="22290"/>
                        <a14:foregroundMark x1="29219" y1="16869" x2="33525" y2="17678"/>
                        <a14:backgroundMark x1="67329" y1="19321" x2="66935" y2="20227"/>
                        <a14:backgroundMark x1="70666" y1="11650" x2="67851" y2="18121"/>
                        <a14:backgroundMark x1="70207" y1="11165" x2="66935" y2="16343"/>
                        <a14:backgroundMark x1="66935" y1="16343" x2="66246" y2="15089"/>
                      </a14:backgroundRemoval>
                    </a14:imgEffect>
                  </a14:imgLayer>
                </a14:imgProps>
              </a:ext>
              <a:ext uri="{28A0092B-C50C-407E-A947-70E740481C1C}">
                <a14:useLocalDpi xmlns:a14="http://schemas.microsoft.com/office/drawing/2010/main" val="0"/>
              </a:ext>
            </a:extLst>
          </a:blip>
          <a:srcRect l="10049" t="7778" r="10049" b="66296"/>
          <a:stretch/>
        </p:blipFill>
        <p:spPr>
          <a:xfrm>
            <a:off x="-368370" y="3524250"/>
            <a:ext cx="7559683" cy="3481433"/>
          </a:xfrm>
          <a:prstGeom prst="rect">
            <a:avLst/>
          </a:prstGeom>
          <a:ln>
            <a:noFill/>
          </a:ln>
          <a:effectLst>
            <a:outerShdw blurRad="292100" dist="139700" dir="2700000" algn="tl" rotWithShape="0">
              <a:srgbClr val="333333">
                <a:alpha val="65000"/>
              </a:srgbClr>
            </a:outerShdw>
          </a:effectLst>
        </p:spPr>
      </p:pic>
      <p:sp>
        <p:nvSpPr>
          <p:cNvPr id="11" name="Freeform 4">
            <a:extLst>
              <a:ext uri="{FF2B5EF4-FFF2-40B4-BE49-F238E27FC236}">
                <a16:creationId xmlns:a16="http://schemas.microsoft.com/office/drawing/2014/main" id="{0B9D2928-E2F2-2DC4-6AFE-938DD8CC1C2F}"/>
              </a:ext>
            </a:extLst>
          </p:cNvPr>
          <p:cNvSpPr/>
          <p:nvPr/>
        </p:nvSpPr>
        <p:spPr>
          <a:xfrm>
            <a:off x="8445355" y="1727097"/>
            <a:ext cx="2958145" cy="5127883"/>
          </a:xfrm>
          <a:custGeom>
            <a:avLst/>
            <a:gdLst/>
            <a:ahLst/>
            <a:cxnLst/>
            <a:rect l="l" t="t" r="r" b="b"/>
            <a:pathLst>
              <a:path w="5285648" h="9258300">
                <a:moveTo>
                  <a:pt x="0" y="0"/>
                </a:moveTo>
                <a:lnTo>
                  <a:pt x="5285648" y="0"/>
                </a:lnTo>
                <a:lnTo>
                  <a:pt x="5285648" y="9258300"/>
                </a:lnTo>
                <a:lnTo>
                  <a:pt x="0" y="92583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Tree>
    <p:extLst>
      <p:ext uri="{BB962C8B-B14F-4D97-AF65-F5344CB8AC3E}">
        <p14:creationId xmlns:p14="http://schemas.microsoft.com/office/powerpoint/2010/main" val="41961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6A230B61-E7B1-1D5E-F358-7B9057FBBE50}"/>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247384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D2D632-470D-D2BB-8EDE-EB590E18B1E4}"/>
              </a:ext>
            </a:extLst>
          </p:cNvPr>
          <p:cNvSpPr txBox="1"/>
          <p:nvPr/>
        </p:nvSpPr>
        <p:spPr>
          <a:xfrm>
            <a:off x="1032386" y="1570584"/>
            <a:ext cx="10114536" cy="574388"/>
          </a:xfrm>
          <a:prstGeom prst="rect">
            <a:avLst/>
          </a:prstGeom>
          <a:noFill/>
        </p:spPr>
        <p:txBody>
          <a:bodyPr wrap="square" rtlCol="0">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1" u="none" strike="noStrike" kern="0" cap="none" spc="0" normalizeH="0" baseline="0" noProof="0" dirty="0">
                <a:ln>
                  <a:noFill/>
                </a:ln>
                <a:solidFill>
                  <a:schemeClr val="bg1"/>
                </a:solidFill>
                <a:effectLst/>
                <a:uLnTx/>
                <a:uFillTx/>
                <a:latin typeface="UTM Avo" panose="02040603050506020204" pitchFamily="18"/>
              </a:rPr>
              <a:t>HOẠT ĐỘNG 1.</a:t>
            </a:r>
            <a:r>
              <a:rPr kumimoji="0" lang="vi-VN" sz="2400" b="1" u="none" strike="noStrike" kern="0" cap="none" spc="0" normalizeH="0" noProof="0" dirty="0">
                <a:ln>
                  <a:noFill/>
                </a:ln>
                <a:solidFill>
                  <a:schemeClr val="bg1"/>
                </a:solidFill>
                <a:effectLst/>
                <a:uLnTx/>
                <a:uFillTx/>
                <a:latin typeface="UTM Avo" panose="02040603050506020204" pitchFamily="18"/>
              </a:rPr>
              <a:t> </a:t>
            </a:r>
            <a:r>
              <a:rPr lang="vi-VN" sz="2400" b="1" kern="0" dirty="0">
                <a:solidFill>
                  <a:schemeClr val="bg1"/>
                </a:solidFill>
                <a:latin typeface="UTM Avo" panose="02040603050506020204" pitchFamily="18"/>
              </a:rPr>
              <a:t>ĐỌC THÀNH TIẾNG</a:t>
            </a:r>
            <a:endParaRPr kumimoji="0" lang="vi-VN" sz="2400" b="1" u="none" strike="noStrike" kern="0" cap="none" spc="0" normalizeH="0" baseline="0" noProof="0" dirty="0">
              <a:ln>
                <a:noFill/>
              </a:ln>
              <a:solidFill>
                <a:schemeClr val="bg1"/>
              </a:solidFill>
              <a:effectLst/>
              <a:uLnTx/>
              <a:uFillTx/>
              <a:latin typeface="UTM Avo" panose="02040603050506020204" pitchFamily="18"/>
            </a:endParaRPr>
          </a:p>
        </p:txBody>
      </p:sp>
      <p:sp>
        <p:nvSpPr>
          <p:cNvPr id="14" name="Rectangle 13">
            <a:extLst>
              <a:ext uri="{FF2B5EF4-FFF2-40B4-BE49-F238E27FC236}">
                <a16:creationId xmlns:a16="http://schemas.microsoft.com/office/drawing/2014/main" id="{1C6BBA19-2569-389A-C9D6-73826E1AA653}"/>
              </a:ext>
            </a:extLst>
          </p:cNvPr>
          <p:cNvSpPr/>
          <p:nvPr/>
        </p:nvSpPr>
        <p:spPr>
          <a:xfrm>
            <a:off x="793601" y="3263025"/>
            <a:ext cx="10592106" cy="834336"/>
          </a:xfrm>
          <a:prstGeom prst="rect">
            <a:avLst/>
          </a:prstGeom>
          <a:noFill/>
          <a:ln w="38100" cap="flat" cmpd="sng" algn="ctr">
            <a:solidFill>
              <a:srgbClr val="C00000"/>
            </a:solidFill>
            <a:prstDash val="dash"/>
          </a:ln>
          <a:effectLst/>
        </p:spPr>
        <p:txBody>
          <a:bodyPr rtlCol="0" anchor="ct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Em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hãy</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luyện</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đọc</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thành</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tiếng</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từng</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đoạn</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câu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chuyện</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1"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Những</a:t>
            </a:r>
            <a:r>
              <a:rPr kumimoji="0" lang="vi-VN" sz="2400" b="0" i="1"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1" u="none" strike="noStrike" kern="0" cap="none" spc="0" normalizeH="0" baseline="0" noProof="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vết</a:t>
            </a:r>
            <a:r>
              <a:rPr kumimoji="0" lang="vi-VN" sz="2400" b="0" i="1" u="none" strike="noStrike" kern="0" cap="none" spc="0" normalizeH="0" baseline="0" noProof="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đinh</a:t>
            </a:r>
            <a:r>
              <a:rPr kumimoji="0" lang="en-US" sz="2400" b="0" i="1" u="none" strike="noStrike" kern="0" cap="none" spc="0" normalizeH="0" baseline="0" noProof="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a:t>
            </a:r>
            <a:endParaRPr kumimoji="0" lang="vi-VN" sz="2400" b="0" i="0" u="none" strike="noStrike" kern="0" cap="none" spc="0" normalizeH="0" baseline="0" noProof="0" dirty="0">
              <a:ln>
                <a:noFill/>
              </a:ln>
              <a:solidFill>
                <a:prstClr val="white"/>
              </a:solidFill>
              <a:effectLst/>
              <a:uLnTx/>
              <a:uFillTx/>
              <a:latin typeface="UTM Avo" panose="02040603050506020204" pitchFamily="18"/>
            </a:endParaRPr>
          </a:p>
        </p:txBody>
      </p:sp>
      <p:sp>
        <p:nvSpPr>
          <p:cNvPr id="15" name="Freeform 10">
            <a:extLst>
              <a:ext uri="{FF2B5EF4-FFF2-40B4-BE49-F238E27FC236}">
                <a16:creationId xmlns:a16="http://schemas.microsoft.com/office/drawing/2014/main" id="{F382382E-7794-8AD6-89B8-7388A2FBEDCD}"/>
              </a:ext>
            </a:extLst>
          </p:cNvPr>
          <p:cNvSpPr/>
          <p:nvPr/>
        </p:nvSpPr>
        <p:spPr>
          <a:xfrm rot="20014221">
            <a:off x="10491194" y="4434219"/>
            <a:ext cx="566877" cy="627329"/>
          </a:xfrm>
          <a:custGeom>
            <a:avLst/>
            <a:gdLst/>
            <a:ahLst/>
            <a:cxnLst/>
            <a:rect l="l" t="t" r="r" b="b"/>
            <a:pathLst>
              <a:path w="850316" h="940994">
                <a:moveTo>
                  <a:pt x="0" y="0"/>
                </a:moveTo>
                <a:lnTo>
                  <a:pt x="850316" y="0"/>
                </a:lnTo>
                <a:lnTo>
                  <a:pt x="850316" y="940994"/>
                </a:lnTo>
                <a:lnTo>
                  <a:pt x="0" y="9409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
        <p:nvSpPr>
          <p:cNvPr id="16" name="Arrow: Pentagon 14">
            <a:extLst>
              <a:ext uri="{FF2B5EF4-FFF2-40B4-BE49-F238E27FC236}">
                <a16:creationId xmlns:a16="http://schemas.microsoft.com/office/drawing/2014/main" id="{C035BE43-20CE-D2AB-252D-497101447F31}"/>
              </a:ext>
            </a:extLst>
          </p:cNvPr>
          <p:cNvSpPr/>
          <p:nvPr/>
        </p:nvSpPr>
        <p:spPr>
          <a:xfrm>
            <a:off x="0" y="2271644"/>
            <a:ext cx="3708400" cy="660400"/>
          </a:xfrm>
          <a:prstGeom prst="homePlate">
            <a:avLst/>
          </a:prstGeom>
          <a:solidFill>
            <a:srgbClr val="4BACC6">
              <a:lumMod val="40000"/>
              <a:lumOff val="60000"/>
            </a:srgbClr>
          </a:solidFill>
          <a:ln w="25400" cap="flat" cmpd="sng" algn="ctr">
            <a:noFill/>
            <a:prstDash val="solid"/>
          </a:ln>
          <a:effectLst/>
        </p:spPr>
        <p:txBody>
          <a:bodyPr rtlCol="0" anchor="ctr"/>
          <a:lstStyle/>
          <a:p>
            <a:pPr marL="0" marR="0" lvl="0" indent="0" algn="ctr" defTabSz="609630" eaLnBrk="1" fontAlgn="auto" latinLnBrk="0" hangingPunct="1">
              <a:lnSpc>
                <a:spcPct val="100000"/>
              </a:lnSpc>
              <a:spcBef>
                <a:spcPts val="0"/>
              </a:spcBef>
              <a:spcAft>
                <a:spcPts val="0"/>
              </a:spcAft>
              <a:buClrTx/>
              <a:buSzTx/>
              <a:buFontTx/>
              <a:buNone/>
              <a:tabLst/>
              <a:defRPr/>
            </a:pPr>
            <a:r>
              <a:rPr kumimoji="0" lang="vi-VN" sz="2400" b="1" i="1" u="none" strike="noStrike" kern="0" cap="none" spc="0" normalizeH="0" baseline="0" noProof="0" dirty="0" err="1">
                <a:ln>
                  <a:noFill/>
                </a:ln>
                <a:solidFill>
                  <a:prstClr val="black"/>
                </a:solidFill>
                <a:effectLst/>
                <a:uLnTx/>
                <a:uFillTx/>
                <a:latin typeface="UTM Avo" panose="02040603050506020204" pitchFamily="18"/>
              </a:rPr>
              <a:t>Đọc</a:t>
            </a:r>
            <a:r>
              <a:rPr kumimoji="0" lang="vi-VN" sz="2400" b="1" i="1" u="none" strike="noStrike" kern="0" cap="none" spc="0" normalizeH="0" baseline="0" noProof="0" dirty="0">
                <a:ln>
                  <a:noFill/>
                </a:ln>
                <a:solidFill>
                  <a:prstClr val="black"/>
                </a:solidFill>
                <a:effectLst/>
                <a:uLnTx/>
                <a:uFillTx/>
                <a:latin typeface="UTM Avo" panose="02040603050506020204" pitchFamily="18"/>
              </a:rPr>
              <a:t> theo </a:t>
            </a:r>
            <a:r>
              <a:rPr kumimoji="0" lang="vi-VN" sz="2400" b="1" i="1" u="none" strike="noStrike" kern="0" cap="none" spc="0" normalizeH="0" baseline="0" noProof="0" dirty="0" err="1">
                <a:ln>
                  <a:noFill/>
                </a:ln>
                <a:solidFill>
                  <a:prstClr val="black"/>
                </a:solidFill>
                <a:effectLst/>
                <a:uLnTx/>
                <a:uFillTx/>
                <a:latin typeface="UTM Avo" panose="02040603050506020204" pitchFamily="18"/>
              </a:rPr>
              <a:t>nhóm</a:t>
            </a:r>
            <a:r>
              <a:rPr kumimoji="0" lang="vi-VN" sz="2400" b="1" i="1" u="none" strike="noStrike" kern="0" cap="none" spc="0" normalizeH="0" baseline="0" noProof="0" dirty="0">
                <a:ln>
                  <a:noFill/>
                </a:ln>
                <a:solidFill>
                  <a:prstClr val="black"/>
                </a:solidFill>
                <a:effectLst/>
                <a:uLnTx/>
                <a:uFillTx/>
                <a:latin typeface="UTM Avo" panose="02040603050506020204" pitchFamily="18"/>
              </a:rPr>
              <a:t> đôi</a:t>
            </a:r>
          </a:p>
        </p:txBody>
      </p:sp>
      <p:cxnSp>
        <p:nvCxnSpPr>
          <p:cNvPr id="17" name="Straight Arrow Connector 16">
            <a:extLst>
              <a:ext uri="{FF2B5EF4-FFF2-40B4-BE49-F238E27FC236}">
                <a16:creationId xmlns:a16="http://schemas.microsoft.com/office/drawing/2014/main" id="{B10DF6C7-CBFC-1837-3EA6-C65BE9B79F57}"/>
              </a:ext>
            </a:extLst>
          </p:cNvPr>
          <p:cNvCxnSpPr>
            <a:cxnSpLocks/>
            <a:stCxn id="14" idx="2"/>
            <a:endCxn id="19" idx="0"/>
          </p:cNvCxnSpPr>
          <p:nvPr/>
        </p:nvCxnSpPr>
        <p:spPr>
          <a:xfrm flipH="1">
            <a:off x="2976693" y="4097361"/>
            <a:ext cx="3112961" cy="738162"/>
          </a:xfrm>
          <a:prstGeom prst="straightConnector1">
            <a:avLst/>
          </a:prstGeom>
          <a:noFill/>
          <a:ln w="38100" cap="flat" cmpd="sng" algn="ctr">
            <a:solidFill>
              <a:srgbClr val="C0504D"/>
            </a:solidFill>
            <a:prstDash val="solid"/>
            <a:tailEnd type="triangle"/>
          </a:ln>
          <a:effectLst>
            <a:outerShdw blurRad="40000" dist="23000" dir="5400000" rotWithShape="0">
              <a:srgbClr val="000000">
                <a:alpha val="35000"/>
              </a:srgbClr>
            </a:outerShdw>
          </a:effectLst>
        </p:spPr>
      </p:cxnSp>
      <p:cxnSp>
        <p:nvCxnSpPr>
          <p:cNvPr id="18" name="Straight Arrow Connector 17">
            <a:extLst>
              <a:ext uri="{FF2B5EF4-FFF2-40B4-BE49-F238E27FC236}">
                <a16:creationId xmlns:a16="http://schemas.microsoft.com/office/drawing/2014/main" id="{C0F62AF1-39FD-F407-1469-6BB275B29BCF}"/>
              </a:ext>
            </a:extLst>
          </p:cNvPr>
          <p:cNvCxnSpPr>
            <a:cxnSpLocks/>
            <a:stCxn id="14" idx="2"/>
            <a:endCxn id="20" idx="0"/>
          </p:cNvCxnSpPr>
          <p:nvPr/>
        </p:nvCxnSpPr>
        <p:spPr>
          <a:xfrm>
            <a:off x="6089654" y="4097361"/>
            <a:ext cx="2976360" cy="740122"/>
          </a:xfrm>
          <a:prstGeom prst="straightConnector1">
            <a:avLst/>
          </a:prstGeom>
          <a:noFill/>
          <a:ln w="38100" cap="flat" cmpd="sng" algn="ctr">
            <a:solidFill>
              <a:srgbClr val="C0504D"/>
            </a:solidFill>
            <a:prstDash val="solid"/>
            <a:tailEnd type="triangle"/>
          </a:ln>
          <a:effectLst>
            <a:outerShdw blurRad="40000" dist="23000" dir="5400000" rotWithShape="0">
              <a:srgbClr val="000000">
                <a:alpha val="35000"/>
              </a:srgbClr>
            </a:outerShdw>
          </a:effectLst>
        </p:spPr>
      </p:cxnSp>
      <p:sp>
        <p:nvSpPr>
          <p:cNvPr id="19" name="TextBox 18">
            <a:extLst>
              <a:ext uri="{FF2B5EF4-FFF2-40B4-BE49-F238E27FC236}">
                <a16:creationId xmlns:a16="http://schemas.microsoft.com/office/drawing/2014/main" id="{240B3BA3-6C00-7A72-8BCE-7AB6C875CBBF}"/>
              </a:ext>
            </a:extLst>
          </p:cNvPr>
          <p:cNvSpPr txBox="1"/>
          <p:nvPr/>
        </p:nvSpPr>
        <p:spPr>
          <a:xfrm>
            <a:off x="1023941" y="4835523"/>
            <a:ext cx="3905503" cy="1675843"/>
          </a:xfrm>
          <a:prstGeom prst="rect">
            <a:avLst/>
          </a:prstGeom>
          <a:noFill/>
        </p:spPr>
        <p:txBody>
          <a:bodyPr wrap="square" rtlCol="0">
            <a:spAutoFit/>
          </a:bodyP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Đoạn</a:t>
            </a:r>
            <a:r>
              <a:rPr kumimoji="0" lang="vi-VN" sz="2400" b="1"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1: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Từ</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đầu</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đến</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dễ</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hơn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là</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phải</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đóng</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một</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cái</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đinh lên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hàng</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rào</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a:t>
            </a:r>
            <a:endParaRPr kumimoji="0" lang="vi-VN" sz="2400" b="0" i="0" u="none" strike="noStrike" kern="0" cap="none" spc="0" normalizeH="0" baseline="0" noProof="0" dirty="0">
              <a:ln>
                <a:noFill/>
              </a:ln>
              <a:solidFill>
                <a:prstClr val="black"/>
              </a:solidFill>
              <a:effectLst/>
              <a:uLnTx/>
              <a:uFillTx/>
              <a:latin typeface="UTM Avo" panose="02040603050506020204" pitchFamily="18"/>
            </a:endParaRPr>
          </a:p>
        </p:txBody>
      </p:sp>
      <p:sp>
        <p:nvSpPr>
          <p:cNvPr id="20" name="TextBox 19">
            <a:extLst>
              <a:ext uri="{FF2B5EF4-FFF2-40B4-BE49-F238E27FC236}">
                <a16:creationId xmlns:a16="http://schemas.microsoft.com/office/drawing/2014/main" id="{C5F7CDFD-7158-1404-E789-7BDC2134847E}"/>
              </a:ext>
            </a:extLst>
          </p:cNvPr>
          <p:cNvSpPr txBox="1"/>
          <p:nvPr/>
        </p:nvSpPr>
        <p:spPr>
          <a:xfrm>
            <a:off x="7357395" y="4837483"/>
            <a:ext cx="3417237" cy="1121846"/>
          </a:xfrm>
          <a:prstGeom prst="rect">
            <a:avLst/>
          </a:prstGeom>
          <a:noFill/>
        </p:spPr>
        <p:txBody>
          <a:bodyPr wrap="square" rtlCol="0">
            <a:spAutoFit/>
          </a:bodyP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vi-VN" sz="2400" b="1"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Đoạn</a:t>
            </a:r>
            <a:r>
              <a:rPr kumimoji="0" lang="vi-VN" sz="2400" b="1"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2: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Tiếp</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đó</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đến</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hết</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bài</a:t>
            </a:r>
            <a:r>
              <a:rPr kumimoji="0" lang="vi-VN" sz="2400" b="0" i="0" u="none" strike="noStrike" kern="0" cap="none" spc="0" normalizeH="0" baseline="0" noProof="0" dirty="0">
                <a:ln>
                  <a:noFill/>
                </a:ln>
                <a:solidFill>
                  <a:srgbClr val="000000"/>
                </a:solidFill>
                <a:effectLst/>
                <a:uLnTx/>
                <a:uFillTx/>
                <a:latin typeface="UTM Avo" panose="02040603050506020204" pitchFamily="18"/>
                <a:ea typeface="Calibri" panose="020F0502020204030204" pitchFamily="34" charset="0"/>
                <a:cs typeface="Times New Roman" panose="02020603050405020304" pitchFamily="18" charset="0"/>
              </a:rPr>
              <a:t>.</a:t>
            </a:r>
            <a:endParaRPr kumimoji="0" lang="vi-VN" sz="2400" b="0" i="0" u="none" strike="noStrike" kern="0" cap="none" spc="0" normalizeH="0" baseline="0" noProof="0" dirty="0">
              <a:ln>
                <a:noFill/>
              </a:ln>
              <a:solidFill>
                <a:prstClr val="black"/>
              </a:solidFill>
              <a:effectLst/>
              <a:uLnTx/>
              <a:uFillTx/>
              <a:latin typeface="UTM Avo" panose="02040603050506020204" pitchFamily="18"/>
            </a:endParaRPr>
          </a:p>
        </p:txBody>
      </p:sp>
    </p:spTree>
    <p:extLst>
      <p:ext uri="{BB962C8B-B14F-4D97-AF65-F5344CB8AC3E}">
        <p14:creationId xmlns:p14="http://schemas.microsoft.com/office/powerpoint/2010/main" val="12935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6" grpId="0" animBg="1"/>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FA5CD06-204B-9791-81ED-44F01BE18D12}"/>
              </a:ext>
            </a:extLst>
          </p:cNvPr>
          <p:cNvGrpSpPr/>
          <p:nvPr/>
        </p:nvGrpSpPr>
        <p:grpSpPr>
          <a:xfrm>
            <a:off x="3013198" y="2607626"/>
            <a:ext cx="5323763" cy="2679789"/>
            <a:chOff x="4114800" y="6626201"/>
            <a:chExt cx="7985644" cy="4019683"/>
          </a:xfrm>
        </p:grpSpPr>
        <p:sp>
          <p:nvSpPr>
            <p:cNvPr id="4" name="Rectangle: Rounded Corners 26">
              <a:extLst>
                <a:ext uri="{FF2B5EF4-FFF2-40B4-BE49-F238E27FC236}">
                  <a16:creationId xmlns:a16="http://schemas.microsoft.com/office/drawing/2014/main" id="{79DB7CC9-82F6-A23B-3C04-1386EC082B32}"/>
                </a:ext>
              </a:extLst>
            </p:cNvPr>
            <p:cNvSpPr/>
            <p:nvPr/>
          </p:nvSpPr>
          <p:spPr>
            <a:xfrm>
              <a:off x="4114800" y="7391362"/>
              <a:ext cx="7566558" cy="3254522"/>
            </a:xfrm>
            <a:prstGeom prst="roundRect">
              <a:avLst/>
            </a:prstGeom>
            <a:solidFill>
              <a:sysClr val="window" lastClr="FFFFFF"/>
            </a:solidFill>
            <a:ln w="25400" cap="flat" cmpd="sng" algn="ctr">
              <a:solidFill>
                <a:srgbClr val="F79646">
                  <a:lumMod val="75000"/>
                </a:srgbClr>
              </a:solidFill>
              <a:prstDash val="solid"/>
            </a:ln>
            <a:effectLst/>
          </p:spPr>
          <p:txBody>
            <a:bodyPr rtlCol="0" anchor="ctr"/>
            <a:lstStyle/>
            <a:p>
              <a:pPr marL="0" marR="0" lvl="0" indent="0" algn="just" defTabSz="609630" eaLnBrk="1" fontAlgn="auto" latinLnBrk="0" hangingPunct="1">
                <a:lnSpc>
                  <a:spcPct val="150000"/>
                </a:lnSpc>
                <a:spcBef>
                  <a:spcPts val="0"/>
                </a:spcBef>
                <a:spcAft>
                  <a:spcPts val="0"/>
                </a:spcAft>
                <a:buClrTx/>
                <a:buSzTx/>
                <a:buFontTx/>
                <a:buNone/>
                <a:tabLst/>
                <a:defRPr/>
              </a:pP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Giọng</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đọc</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khoan thai, </a:t>
              </a: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rõ</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ràng</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giúp</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người</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nghe </a:t>
              </a: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dễ</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theo </a:t>
              </a: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dõi</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a:t>
              </a: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nội</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 dung câu </a:t>
              </a:r>
              <a:r>
                <a:rPr kumimoji="0" lang="vi-VN" sz="2400" b="0" i="0" u="none" strike="noStrike" kern="0" cap="none" spc="0" normalizeH="0" baseline="0" noProof="0" dirty="0" err="1">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chuyện</a:t>
              </a:r>
              <a:r>
                <a:rPr kumimoji="0" lang="vi-VN" sz="2400" b="0" i="0" u="none" strike="noStrike" kern="0" cap="none" spc="0" normalizeH="0" baseline="0" noProof="0" dirty="0">
                  <a:ln>
                    <a:noFill/>
                  </a:ln>
                  <a:solidFill>
                    <a:prstClr val="black"/>
                  </a:solidFill>
                  <a:effectLst/>
                  <a:uLnTx/>
                  <a:uFillTx/>
                  <a:latin typeface="UTM Avo" panose="02040603050506020204" pitchFamily="18"/>
                  <a:ea typeface="Calibri" panose="020F0502020204030204" pitchFamily="34" charset="0"/>
                  <a:cs typeface="Times New Roman" panose="02020603050405020304" pitchFamily="18" charset="0"/>
                </a:rPr>
                <a:t>.</a:t>
              </a:r>
              <a:endParaRPr kumimoji="0" lang="vi-VN" sz="2400" b="0" i="0" u="none" strike="noStrike" kern="0" cap="none" spc="0" normalizeH="0" baseline="0" noProof="0" dirty="0">
                <a:ln>
                  <a:noFill/>
                </a:ln>
                <a:solidFill>
                  <a:prstClr val="black"/>
                </a:solidFill>
                <a:effectLst/>
                <a:uLnTx/>
                <a:uFillTx/>
                <a:latin typeface="UTM Avo" panose="02040603050506020204" pitchFamily="18"/>
              </a:endParaRPr>
            </a:p>
          </p:txBody>
        </p:sp>
        <p:pic>
          <p:nvPicPr>
            <p:cNvPr id="5" name="Picture 39">
              <a:extLst>
                <a:ext uri="{FF2B5EF4-FFF2-40B4-BE49-F238E27FC236}">
                  <a16:creationId xmlns:a16="http://schemas.microsoft.com/office/drawing/2014/main" id="{88D426B5-B0C5-18E9-9E27-4C86463768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856722" y="6626201"/>
              <a:ext cx="1243722" cy="1024516"/>
            </a:xfrm>
            <a:prstGeom prst="rect">
              <a:avLst/>
            </a:prstGeom>
          </p:spPr>
        </p:pic>
      </p:grpSp>
      <p:pic>
        <p:nvPicPr>
          <p:cNvPr id="6" name="Picture 5">
            <a:extLst>
              <a:ext uri="{FF2B5EF4-FFF2-40B4-BE49-F238E27FC236}">
                <a16:creationId xmlns:a16="http://schemas.microsoft.com/office/drawing/2014/main" id="{3F8EAAF6-65A2-EBF6-450B-677410DD6DC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38822" y1="56287" x2="47904" y2="56986"/>
                        <a14:foregroundMark x1="31537" y1="43313" x2="38124" y2="49701"/>
                        <a14:foregroundMark x1="70758" y1="41916" x2="69661" y2="58583"/>
                      </a14:backgroundRemoval>
                    </a14:imgEffect>
                  </a14:imgLayer>
                </a14:imgProps>
              </a:ext>
              <a:ext uri="{28A0092B-C50C-407E-A947-70E740481C1C}">
                <a14:useLocalDpi xmlns:a14="http://schemas.microsoft.com/office/drawing/2010/main" val="0"/>
              </a:ext>
            </a:extLst>
          </a:blip>
          <a:stretch>
            <a:fillRect/>
          </a:stretch>
        </p:blipFill>
        <p:spPr>
          <a:xfrm>
            <a:off x="8336961" y="3258825"/>
            <a:ext cx="4057181" cy="405718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15E0D98C-A68D-D3FA-A8F8-2FB49C38C16F}"/>
              </a:ext>
            </a:extLst>
          </p:cNvPr>
          <p:cNvSpPr txBox="1"/>
          <p:nvPr/>
        </p:nvSpPr>
        <p:spPr>
          <a:xfrm>
            <a:off x="1038732" y="1678128"/>
            <a:ext cx="10114536" cy="574388"/>
          </a:xfrm>
          <a:prstGeom prst="rect">
            <a:avLst/>
          </a:prstGeom>
          <a:noFill/>
        </p:spPr>
        <p:txBody>
          <a:bodyPr wrap="square" rtlCol="0">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1" u="none" strike="noStrike" kern="0" cap="none" spc="0" normalizeH="0" baseline="0" noProof="0" dirty="0">
                <a:ln>
                  <a:noFill/>
                </a:ln>
                <a:solidFill>
                  <a:schemeClr val="bg1"/>
                </a:solidFill>
                <a:effectLst/>
                <a:uLnTx/>
                <a:uFillTx/>
                <a:latin typeface="UTM Avo" panose="02040603050506020204" pitchFamily="18"/>
              </a:rPr>
              <a:t>HOẠT ĐỘNG 1.</a:t>
            </a:r>
            <a:r>
              <a:rPr kumimoji="0" lang="vi-VN" sz="2400" b="1" u="none" strike="noStrike" kern="0" cap="none" spc="0" normalizeH="0" noProof="0" dirty="0">
                <a:ln>
                  <a:noFill/>
                </a:ln>
                <a:solidFill>
                  <a:schemeClr val="bg1"/>
                </a:solidFill>
                <a:effectLst/>
                <a:uLnTx/>
                <a:uFillTx/>
                <a:latin typeface="UTM Avo" panose="02040603050506020204" pitchFamily="18"/>
              </a:rPr>
              <a:t> </a:t>
            </a:r>
            <a:r>
              <a:rPr lang="vi-VN" sz="2400" b="1" kern="0" dirty="0">
                <a:solidFill>
                  <a:schemeClr val="bg1"/>
                </a:solidFill>
                <a:latin typeface="UTM Avo" panose="02040603050506020204" pitchFamily="18"/>
              </a:rPr>
              <a:t>ĐỌC THÀNH TIẾNG</a:t>
            </a:r>
            <a:endParaRPr kumimoji="0" lang="vi-VN" sz="2400" b="1" u="none" strike="noStrike" kern="0" cap="none" spc="0" normalizeH="0" baseline="0" noProof="0" dirty="0">
              <a:ln>
                <a:noFill/>
              </a:ln>
              <a:solidFill>
                <a:schemeClr val="bg1"/>
              </a:solidFill>
              <a:effectLst/>
              <a:uLnTx/>
              <a:uFillTx/>
              <a:latin typeface="UTM Avo" panose="02040603050506020204" pitchFamily="18"/>
            </a:endParaRPr>
          </a:p>
        </p:txBody>
      </p:sp>
    </p:spTree>
    <p:extLst>
      <p:ext uri="{BB962C8B-B14F-4D97-AF65-F5344CB8AC3E}">
        <p14:creationId xmlns:p14="http://schemas.microsoft.com/office/powerpoint/2010/main" val="6154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8688782-AC99-81CF-8CB3-10291061CA1E}"/>
              </a:ext>
            </a:extLst>
          </p:cNvPr>
          <p:cNvSpPr txBox="1"/>
          <p:nvPr/>
        </p:nvSpPr>
        <p:spPr>
          <a:xfrm>
            <a:off x="1032386" y="1570584"/>
            <a:ext cx="10114536" cy="574388"/>
          </a:xfrm>
          <a:prstGeom prst="rect">
            <a:avLst/>
          </a:prstGeom>
          <a:noFill/>
        </p:spPr>
        <p:txBody>
          <a:bodyPr wrap="square" rtlCol="0">
            <a:spAutoFit/>
          </a:bodyPr>
          <a:lstStyle/>
          <a:p>
            <a:pPr marL="0" marR="0" lvl="0" indent="0" algn="ctr" defTabSz="609630" eaLnBrk="1" fontAlgn="auto" latinLnBrk="0" hangingPunct="1">
              <a:lnSpc>
                <a:spcPct val="150000"/>
              </a:lnSpc>
              <a:spcBef>
                <a:spcPts val="0"/>
              </a:spcBef>
              <a:spcAft>
                <a:spcPts val="0"/>
              </a:spcAft>
              <a:buClrTx/>
              <a:buSzTx/>
              <a:buFontTx/>
              <a:buNone/>
              <a:tabLst/>
              <a:defRPr/>
            </a:pPr>
            <a:r>
              <a:rPr kumimoji="0" lang="vi-VN" sz="2400" b="1" u="none" strike="noStrike" kern="0" cap="none" spc="0" normalizeH="0" baseline="0" noProof="0" dirty="0">
                <a:ln>
                  <a:noFill/>
                </a:ln>
                <a:solidFill>
                  <a:schemeClr val="bg1"/>
                </a:solidFill>
                <a:effectLst/>
                <a:uLnTx/>
                <a:uFillTx/>
                <a:latin typeface="UTM Avo" panose="02040603050506020204" pitchFamily="18"/>
              </a:rPr>
              <a:t>HOẠT ĐỘNG 2.</a:t>
            </a:r>
            <a:r>
              <a:rPr kumimoji="0" lang="vi-VN" sz="2400" b="1" u="none" strike="noStrike" kern="0" cap="none" spc="0" normalizeH="0" noProof="0" dirty="0">
                <a:ln>
                  <a:noFill/>
                </a:ln>
                <a:solidFill>
                  <a:schemeClr val="bg1"/>
                </a:solidFill>
                <a:effectLst/>
                <a:uLnTx/>
                <a:uFillTx/>
                <a:latin typeface="UTM Avo" panose="02040603050506020204" pitchFamily="18"/>
              </a:rPr>
              <a:t> ĐỌC HIỂU</a:t>
            </a:r>
            <a:endParaRPr kumimoji="0" lang="vi-VN" sz="2400" b="1" u="none" strike="noStrike" kern="0" cap="none" spc="0" normalizeH="0" baseline="0" noProof="0" dirty="0">
              <a:ln>
                <a:noFill/>
              </a:ln>
              <a:solidFill>
                <a:schemeClr val="bg1"/>
              </a:solidFill>
              <a:effectLst/>
              <a:uLnTx/>
              <a:uFillTx/>
              <a:latin typeface="UTM Avo" panose="02040603050506020204" pitchFamily="18"/>
            </a:endParaRPr>
          </a:p>
        </p:txBody>
      </p:sp>
      <p:grpSp>
        <p:nvGrpSpPr>
          <p:cNvPr id="4" name="Group 3">
            <a:extLst>
              <a:ext uri="{FF2B5EF4-FFF2-40B4-BE49-F238E27FC236}">
                <a16:creationId xmlns:a16="http://schemas.microsoft.com/office/drawing/2014/main" id="{0885D536-CDC4-89A6-C03C-EA1EECA50B2A}"/>
              </a:ext>
            </a:extLst>
          </p:cNvPr>
          <p:cNvGrpSpPr/>
          <p:nvPr/>
        </p:nvGrpSpPr>
        <p:grpSpPr>
          <a:xfrm>
            <a:off x="10257303" y="957443"/>
            <a:ext cx="1779235" cy="1490525"/>
            <a:chOff x="1454432" y="2280541"/>
            <a:chExt cx="2198914" cy="1842105"/>
          </a:xfrm>
        </p:grpSpPr>
        <p:pic>
          <p:nvPicPr>
            <p:cNvPr id="5" name="Picture 4">
              <a:hlinkClick r:id="rId3"/>
              <a:extLst>
                <a:ext uri="{FF2B5EF4-FFF2-40B4-BE49-F238E27FC236}">
                  <a16:creationId xmlns:a16="http://schemas.microsoft.com/office/drawing/2014/main" id="{9EF9A5A5-4533-0FFD-C4FE-0AA6B3D8AA6B}"/>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94196" y="2280541"/>
              <a:ext cx="1319383" cy="912230"/>
            </a:xfrm>
            <a:prstGeom prst="rect">
              <a:avLst/>
            </a:prstGeom>
          </p:spPr>
        </p:pic>
        <p:sp>
          <p:nvSpPr>
            <p:cNvPr id="6" name="TextBox 5">
              <a:hlinkClick r:id="rId3"/>
              <a:extLst>
                <a:ext uri="{FF2B5EF4-FFF2-40B4-BE49-F238E27FC236}">
                  <a16:creationId xmlns:a16="http://schemas.microsoft.com/office/drawing/2014/main" id="{FBCD2231-ED25-540F-2228-00559D7118F1}"/>
                </a:ext>
              </a:extLst>
            </p:cNvPr>
            <p:cNvSpPr txBox="1"/>
            <p:nvPr/>
          </p:nvSpPr>
          <p:spPr>
            <a:xfrm>
              <a:off x="1454432" y="3261653"/>
              <a:ext cx="2198914" cy="860993"/>
            </a:xfrm>
            <a:prstGeom prst="rect">
              <a:avLst/>
            </a:prstGeom>
            <a:noFill/>
          </p:spPr>
          <p:txBody>
            <a:bodyPr wrap="square">
              <a:spAutoFit/>
            </a:bodyPr>
            <a:lstStyle/>
            <a:p>
              <a:pPr algn="ctr">
                <a:lnSpc>
                  <a:spcPct val="150000"/>
                </a:lnSpc>
              </a:pPr>
              <a:r>
                <a:rPr lang="en-US" sz="1400" b="1" dirty="0" err="1">
                  <a:solidFill>
                    <a:prstClr val="black"/>
                  </a:solidFill>
                  <a:latin typeface="UTM Avo" panose="02040603050506020204" pitchFamily="18"/>
                  <a:cs typeface="Arial" panose="020B0604020202020204" pitchFamily="34" charset="0"/>
                </a:rPr>
                <a:t>Ấn</a:t>
              </a:r>
              <a:r>
                <a:rPr lang="en-US" sz="1400" b="1" dirty="0">
                  <a:solidFill>
                    <a:prstClr val="black"/>
                  </a:solidFill>
                  <a:latin typeface="UTM Avo" panose="02040603050506020204" pitchFamily="18"/>
                  <a:cs typeface="Arial" panose="020B0604020202020204" pitchFamily="34" charset="0"/>
                </a:rPr>
                <a:t> </a:t>
              </a:r>
              <a:r>
                <a:rPr lang="en-US" sz="1400" b="1" dirty="0" err="1">
                  <a:solidFill>
                    <a:prstClr val="black"/>
                  </a:solidFill>
                  <a:latin typeface="UTM Avo" panose="02040603050506020204" pitchFamily="18"/>
                  <a:cs typeface="Arial" panose="020B0604020202020204" pitchFamily="34" charset="0"/>
                </a:rPr>
                <a:t>để</a:t>
              </a:r>
              <a:r>
                <a:rPr lang="en-US" sz="1400" b="1" dirty="0">
                  <a:solidFill>
                    <a:prstClr val="black"/>
                  </a:solidFill>
                  <a:latin typeface="UTM Avo" panose="02040603050506020204" pitchFamily="18"/>
                  <a:cs typeface="Arial" panose="020B0604020202020204" pitchFamily="34" charset="0"/>
                </a:rPr>
                <a:t> </a:t>
              </a:r>
              <a:r>
                <a:rPr lang="en-US" sz="1400" b="1" dirty="0" err="1">
                  <a:solidFill>
                    <a:prstClr val="black"/>
                  </a:solidFill>
                  <a:latin typeface="UTM Avo" panose="02040603050506020204" pitchFamily="18"/>
                  <a:cs typeface="Arial" panose="020B0604020202020204" pitchFamily="34" charset="0"/>
                </a:rPr>
                <a:t>đến</a:t>
              </a:r>
              <a:r>
                <a:rPr lang="en-US" sz="1400" b="1" dirty="0">
                  <a:solidFill>
                    <a:prstClr val="black"/>
                  </a:solidFill>
                  <a:latin typeface="UTM Avo" panose="02040603050506020204" pitchFamily="18"/>
                  <a:cs typeface="Arial" panose="020B0604020202020204" pitchFamily="34" charset="0"/>
                </a:rPr>
                <a:t> </a:t>
              </a:r>
            </a:p>
            <a:p>
              <a:pPr algn="ctr">
                <a:lnSpc>
                  <a:spcPct val="150000"/>
                </a:lnSpc>
              </a:pPr>
              <a:r>
                <a:rPr lang="en-US" sz="1400" b="1" dirty="0">
                  <a:solidFill>
                    <a:prstClr val="black"/>
                  </a:solidFill>
                  <a:latin typeface="UTM Avo" panose="02040603050506020204" pitchFamily="18"/>
                  <a:cs typeface="Arial" panose="020B0604020202020204" pitchFamily="34" charset="0"/>
                </a:rPr>
                <a:t>video </a:t>
              </a:r>
              <a:r>
                <a:rPr lang="en-US" sz="1400" b="1" dirty="0" err="1">
                  <a:solidFill>
                    <a:prstClr val="black"/>
                  </a:solidFill>
                  <a:latin typeface="UTM Avo" panose="02040603050506020204" pitchFamily="18"/>
                  <a:cs typeface="Arial" panose="020B0604020202020204" pitchFamily="34" charset="0"/>
                </a:rPr>
                <a:t>bài</a:t>
              </a:r>
              <a:r>
                <a:rPr lang="en-US" sz="1400" b="1" dirty="0">
                  <a:solidFill>
                    <a:prstClr val="black"/>
                  </a:solidFill>
                  <a:latin typeface="UTM Avo" panose="02040603050506020204" pitchFamily="18"/>
                  <a:cs typeface="Arial" panose="020B0604020202020204" pitchFamily="34" charset="0"/>
                </a:rPr>
                <a:t> </a:t>
              </a:r>
              <a:r>
                <a:rPr lang="en-US" sz="1400" b="1" dirty="0" err="1">
                  <a:solidFill>
                    <a:prstClr val="black"/>
                  </a:solidFill>
                  <a:latin typeface="UTM Avo" panose="02040603050506020204" pitchFamily="18"/>
                  <a:cs typeface="Arial" panose="020B0604020202020204" pitchFamily="34" charset="0"/>
                </a:rPr>
                <a:t>đọc</a:t>
              </a:r>
              <a:endParaRPr lang="en-US" sz="1400" b="1" dirty="0">
                <a:solidFill>
                  <a:prstClr val="black"/>
                </a:solidFill>
                <a:latin typeface="UTM Avo" panose="02040603050506020204" pitchFamily="18"/>
                <a:cs typeface="Arial" panose="020B0604020202020204" pitchFamily="34" charset="0"/>
              </a:endParaRPr>
            </a:p>
          </p:txBody>
        </p:sp>
      </p:grpSp>
      <p:grpSp>
        <p:nvGrpSpPr>
          <p:cNvPr id="35" name="Group 11">
            <a:extLst>
              <a:ext uri="{FF2B5EF4-FFF2-40B4-BE49-F238E27FC236}">
                <a16:creationId xmlns:a16="http://schemas.microsoft.com/office/drawing/2014/main" id="{C674C6B5-1023-4A37-3532-503FD0B9C978}"/>
              </a:ext>
            </a:extLst>
          </p:cNvPr>
          <p:cNvGrpSpPr/>
          <p:nvPr/>
        </p:nvGrpSpPr>
        <p:grpSpPr>
          <a:xfrm>
            <a:off x="414202" y="2750964"/>
            <a:ext cx="11622336" cy="1008110"/>
            <a:chOff x="-9098" y="-6506"/>
            <a:chExt cx="12344056" cy="2029394"/>
          </a:xfrm>
        </p:grpSpPr>
        <p:sp>
          <p:nvSpPr>
            <p:cNvPr id="36" name="Freeform 12">
              <a:extLst>
                <a:ext uri="{FF2B5EF4-FFF2-40B4-BE49-F238E27FC236}">
                  <a16:creationId xmlns:a16="http://schemas.microsoft.com/office/drawing/2014/main" id="{086AA16F-2600-EC53-3667-0D21801DEF17}"/>
                </a:ext>
              </a:extLst>
            </p:cNvPr>
            <p:cNvSpPr/>
            <p:nvPr/>
          </p:nvSpPr>
          <p:spPr>
            <a:xfrm>
              <a:off x="-9098" y="-6506"/>
              <a:ext cx="12344056" cy="2029394"/>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37" name="Freeform 13">
            <a:extLst>
              <a:ext uri="{FF2B5EF4-FFF2-40B4-BE49-F238E27FC236}">
                <a16:creationId xmlns:a16="http://schemas.microsoft.com/office/drawing/2014/main" id="{829BC4A7-F3F4-ADD8-0518-CE8BD92030CE}"/>
              </a:ext>
            </a:extLst>
          </p:cNvPr>
          <p:cNvSpPr/>
          <p:nvPr/>
        </p:nvSpPr>
        <p:spPr>
          <a:xfrm>
            <a:off x="718516" y="3003336"/>
            <a:ext cx="627740" cy="519455"/>
          </a:xfrm>
          <a:custGeom>
            <a:avLst/>
            <a:gdLst/>
            <a:ahLst/>
            <a:cxnLst/>
            <a:rect l="l" t="t" r="r" b="b"/>
            <a:pathLst>
              <a:path w="941610" h="779182">
                <a:moveTo>
                  <a:pt x="0" y="0"/>
                </a:moveTo>
                <a:lnTo>
                  <a:pt x="941611" y="0"/>
                </a:lnTo>
                <a:lnTo>
                  <a:pt x="941611" y="779182"/>
                </a:lnTo>
                <a:lnTo>
                  <a:pt x="0" y="7791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
        <p:nvSpPr>
          <p:cNvPr id="38" name="TextBox 14">
            <a:extLst>
              <a:ext uri="{FF2B5EF4-FFF2-40B4-BE49-F238E27FC236}">
                <a16:creationId xmlns:a16="http://schemas.microsoft.com/office/drawing/2014/main" id="{9DE156EE-58EF-6DC0-FFDD-192ECBFF458F}"/>
              </a:ext>
            </a:extLst>
          </p:cNvPr>
          <p:cNvSpPr txBox="1"/>
          <p:nvPr/>
        </p:nvSpPr>
        <p:spPr>
          <a:xfrm>
            <a:off x="1557846" y="2831061"/>
            <a:ext cx="9882654" cy="857927"/>
          </a:xfrm>
          <a:prstGeom prst="rect">
            <a:avLst/>
          </a:prstGeom>
        </p:spPr>
        <p:txBody>
          <a:bodyPr wrap="square" lIns="0" tIns="0" rIns="0" bIns="0" rtlCol="0" anchor="t">
            <a:spAutoFit/>
          </a:bodyPr>
          <a:lstStyle/>
          <a:p>
            <a:pPr algn="just" defTabSz="609630">
              <a:lnSpc>
                <a:spcPct val="150000"/>
              </a:lnSpc>
              <a:spcBef>
                <a:spcPct val="0"/>
              </a:spcBef>
            </a:pPr>
            <a:r>
              <a:rPr lang="vi-VN" sz="2000" b="1" dirty="0" err="1">
                <a:solidFill>
                  <a:srgbClr val="000000"/>
                </a:solidFill>
                <a:latin typeface="UTM Avo" panose="02040603050506020204" pitchFamily="18"/>
                <a:ea typeface="Calibri" panose="020F0502020204030204" pitchFamily="34" charset="0"/>
                <a:cs typeface="Times New Roman" panose="02020603050405020304" pitchFamily="18" charset="0"/>
              </a:rPr>
              <a:t>Kiềm</a:t>
            </a:r>
            <a:r>
              <a:rPr lang="vi-VN" sz="2000" b="1"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b="1" dirty="0" err="1">
                <a:solidFill>
                  <a:srgbClr val="000000"/>
                </a:solidFill>
                <a:latin typeface="UTM Avo" panose="02040603050506020204" pitchFamily="18"/>
                <a:ea typeface="Calibri" panose="020F0502020204030204" pitchFamily="34" charset="0"/>
                <a:cs typeface="Times New Roman" panose="02020603050405020304" pitchFamily="18" charset="0"/>
              </a:rPr>
              <a:t>chế</a:t>
            </a:r>
            <a:r>
              <a:rPr lang="vi-VN" sz="2000" b="1"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giữ</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ở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một</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chừng</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mực</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nhất</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định</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không cho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tự</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do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phát</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triển</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tự</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do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hoạt</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động</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a:t>
            </a:r>
            <a:endParaRPr lang="en-US" sz="2000" dirty="0">
              <a:solidFill>
                <a:prstClr val="black"/>
              </a:solidFill>
              <a:latin typeface="UTM Avo" panose="02040603050506020204" pitchFamily="18"/>
              <a:cs typeface="Arial" panose="020B0604020202020204" pitchFamily="34" charset="0"/>
            </a:endParaRPr>
          </a:p>
        </p:txBody>
      </p:sp>
      <p:grpSp>
        <p:nvGrpSpPr>
          <p:cNvPr id="39" name="Group 15">
            <a:extLst>
              <a:ext uri="{FF2B5EF4-FFF2-40B4-BE49-F238E27FC236}">
                <a16:creationId xmlns:a16="http://schemas.microsoft.com/office/drawing/2014/main" id="{A815AAD5-A0C0-B4C7-404F-4F41EAAD4CD9}"/>
              </a:ext>
            </a:extLst>
          </p:cNvPr>
          <p:cNvGrpSpPr/>
          <p:nvPr/>
        </p:nvGrpSpPr>
        <p:grpSpPr>
          <a:xfrm>
            <a:off x="405879" y="3877127"/>
            <a:ext cx="11630659" cy="926711"/>
            <a:chOff x="-9098" y="-6508"/>
            <a:chExt cx="12344056" cy="1865533"/>
          </a:xfrm>
        </p:grpSpPr>
        <p:sp>
          <p:nvSpPr>
            <p:cNvPr id="40" name="Freeform 16">
              <a:extLst>
                <a:ext uri="{FF2B5EF4-FFF2-40B4-BE49-F238E27FC236}">
                  <a16:creationId xmlns:a16="http://schemas.microsoft.com/office/drawing/2014/main" id="{E61168E2-9BD4-B2EC-79F7-223FFD6618CF}"/>
                </a:ext>
              </a:extLst>
            </p:cNvPr>
            <p:cNvSpPr/>
            <p:nvPr/>
          </p:nvSpPr>
          <p:spPr>
            <a:xfrm>
              <a:off x="-9098" y="-6508"/>
              <a:ext cx="12344056" cy="1865533"/>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41" name="Freeform 17">
            <a:extLst>
              <a:ext uri="{FF2B5EF4-FFF2-40B4-BE49-F238E27FC236}">
                <a16:creationId xmlns:a16="http://schemas.microsoft.com/office/drawing/2014/main" id="{38B30C67-BB4C-C9C4-0C30-044BEA4BC43F}"/>
              </a:ext>
            </a:extLst>
          </p:cNvPr>
          <p:cNvSpPr/>
          <p:nvPr/>
        </p:nvSpPr>
        <p:spPr>
          <a:xfrm>
            <a:off x="718516" y="4112191"/>
            <a:ext cx="627740" cy="447265"/>
          </a:xfrm>
          <a:custGeom>
            <a:avLst/>
            <a:gdLst/>
            <a:ahLst/>
            <a:cxnLst/>
            <a:rect l="l" t="t" r="r" b="b"/>
            <a:pathLst>
              <a:path w="941610" h="670897">
                <a:moveTo>
                  <a:pt x="0" y="0"/>
                </a:moveTo>
                <a:lnTo>
                  <a:pt x="941611" y="0"/>
                </a:lnTo>
                <a:lnTo>
                  <a:pt x="941611" y="670898"/>
                </a:lnTo>
                <a:lnTo>
                  <a:pt x="0" y="6708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
        <p:nvSpPr>
          <p:cNvPr id="42" name="TextBox 18">
            <a:extLst>
              <a:ext uri="{FF2B5EF4-FFF2-40B4-BE49-F238E27FC236}">
                <a16:creationId xmlns:a16="http://schemas.microsoft.com/office/drawing/2014/main" id="{1123B19E-BD4C-2C64-7147-617E3952C452}"/>
              </a:ext>
            </a:extLst>
          </p:cNvPr>
          <p:cNvSpPr txBox="1"/>
          <p:nvPr/>
        </p:nvSpPr>
        <p:spPr>
          <a:xfrm>
            <a:off x="1541210" y="3906861"/>
            <a:ext cx="10495328" cy="400815"/>
          </a:xfrm>
          <a:prstGeom prst="rect">
            <a:avLst/>
          </a:prstGeom>
        </p:spPr>
        <p:txBody>
          <a:bodyPr wrap="square" lIns="0" tIns="0" rIns="0" bIns="0" rtlCol="0" anchor="t">
            <a:spAutoFit/>
          </a:bodyPr>
          <a:lstStyle/>
          <a:p>
            <a:pPr algn="just" defTabSz="609630">
              <a:lnSpc>
                <a:spcPct val="150000"/>
              </a:lnSpc>
              <a:spcBef>
                <a:spcPct val="0"/>
              </a:spcBef>
            </a:pPr>
            <a:r>
              <a:rPr lang="vi-VN" sz="2000" b="1" dirty="0" err="1">
                <a:solidFill>
                  <a:srgbClr val="000000"/>
                </a:solidFill>
                <a:latin typeface="UTM Avo" panose="02040603050506020204" pitchFamily="18"/>
                <a:ea typeface="Calibri" panose="020F0502020204030204" pitchFamily="34" charset="0"/>
                <a:cs typeface="Times New Roman" panose="02020603050405020304" pitchFamily="18" charset="0"/>
              </a:rPr>
              <a:t>Hãnh</a:t>
            </a:r>
            <a:r>
              <a:rPr lang="vi-VN" sz="2000" b="1"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b="1" dirty="0" err="1">
                <a:solidFill>
                  <a:srgbClr val="000000"/>
                </a:solidFill>
                <a:latin typeface="UTM Avo" panose="02040603050506020204" pitchFamily="18"/>
                <a:ea typeface="Calibri" panose="020F0502020204030204" pitchFamily="34" charset="0"/>
                <a:cs typeface="Times New Roman" panose="02020603050405020304" pitchFamily="18" charset="0"/>
              </a:rPr>
              <a:t>diện</a:t>
            </a:r>
            <a:r>
              <a:rPr lang="vi-VN" sz="2000" b="1"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hài</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lòng</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về</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điều</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mình</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cho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là</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hơn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người</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khác</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và</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để</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lộ</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điều</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đó</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ra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ngoài</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a:t>
            </a:r>
            <a:endParaRPr lang="en-US" sz="2000" dirty="0">
              <a:solidFill>
                <a:prstClr val="black"/>
              </a:solidFill>
              <a:latin typeface="UTM Avo" panose="02040603050506020204" pitchFamily="18"/>
              <a:cs typeface="Arial" panose="020B0604020202020204" pitchFamily="34" charset="0"/>
            </a:endParaRPr>
          </a:p>
        </p:txBody>
      </p:sp>
      <p:grpSp>
        <p:nvGrpSpPr>
          <p:cNvPr id="43" name="Group 19">
            <a:extLst>
              <a:ext uri="{FF2B5EF4-FFF2-40B4-BE49-F238E27FC236}">
                <a16:creationId xmlns:a16="http://schemas.microsoft.com/office/drawing/2014/main" id="{5C27C6D3-EE12-D429-3028-CAA391261BD2}"/>
              </a:ext>
            </a:extLst>
          </p:cNvPr>
          <p:cNvGrpSpPr/>
          <p:nvPr/>
        </p:nvGrpSpPr>
        <p:grpSpPr>
          <a:xfrm>
            <a:off x="344612" y="4918659"/>
            <a:ext cx="11630658" cy="926712"/>
            <a:chOff x="-9098" y="-6506"/>
            <a:chExt cx="12344056" cy="1865535"/>
          </a:xfrm>
        </p:grpSpPr>
        <p:sp>
          <p:nvSpPr>
            <p:cNvPr id="44" name="Freeform 20">
              <a:extLst>
                <a:ext uri="{FF2B5EF4-FFF2-40B4-BE49-F238E27FC236}">
                  <a16:creationId xmlns:a16="http://schemas.microsoft.com/office/drawing/2014/main" id="{D1567258-001F-BB90-9E20-59932064864A}"/>
                </a:ext>
              </a:extLst>
            </p:cNvPr>
            <p:cNvSpPr/>
            <p:nvPr/>
          </p:nvSpPr>
          <p:spPr>
            <a:xfrm>
              <a:off x="-9098" y="-6506"/>
              <a:ext cx="12344056" cy="1865535"/>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45" name="Freeform 21">
            <a:extLst>
              <a:ext uri="{FF2B5EF4-FFF2-40B4-BE49-F238E27FC236}">
                <a16:creationId xmlns:a16="http://schemas.microsoft.com/office/drawing/2014/main" id="{1DF84106-F6E7-0F1F-8188-2C4FB5DC5D8B}"/>
              </a:ext>
            </a:extLst>
          </p:cNvPr>
          <p:cNvSpPr/>
          <p:nvPr/>
        </p:nvSpPr>
        <p:spPr>
          <a:xfrm>
            <a:off x="718516" y="5068144"/>
            <a:ext cx="627740" cy="627740"/>
          </a:xfrm>
          <a:custGeom>
            <a:avLst/>
            <a:gdLst/>
            <a:ahLst/>
            <a:cxnLst/>
            <a:rect l="l" t="t" r="r" b="b"/>
            <a:pathLst>
              <a:path w="941610" h="941610">
                <a:moveTo>
                  <a:pt x="0" y="0"/>
                </a:moveTo>
                <a:lnTo>
                  <a:pt x="941611" y="0"/>
                </a:lnTo>
                <a:lnTo>
                  <a:pt x="941611" y="941610"/>
                </a:lnTo>
                <a:lnTo>
                  <a:pt x="0" y="94161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
        <p:nvSpPr>
          <p:cNvPr id="46" name="TextBox 22">
            <a:extLst>
              <a:ext uri="{FF2B5EF4-FFF2-40B4-BE49-F238E27FC236}">
                <a16:creationId xmlns:a16="http://schemas.microsoft.com/office/drawing/2014/main" id="{2117609D-DE42-D243-0026-786288FA5D3C}"/>
              </a:ext>
            </a:extLst>
          </p:cNvPr>
          <p:cNvSpPr txBox="1"/>
          <p:nvPr/>
        </p:nvSpPr>
        <p:spPr>
          <a:xfrm>
            <a:off x="1488306" y="4953051"/>
            <a:ext cx="10021733" cy="857927"/>
          </a:xfrm>
          <a:prstGeom prst="rect">
            <a:avLst/>
          </a:prstGeom>
        </p:spPr>
        <p:txBody>
          <a:bodyPr wrap="square" lIns="0" tIns="0" rIns="0" bIns="0" rtlCol="0" anchor="t">
            <a:spAutoFit/>
          </a:bodyPr>
          <a:lstStyle/>
          <a:p>
            <a:pPr algn="just" defTabSz="609630">
              <a:lnSpc>
                <a:spcPct val="150000"/>
              </a:lnSpc>
              <a:spcBef>
                <a:spcPct val="0"/>
              </a:spcBef>
            </a:pPr>
            <a:r>
              <a:rPr lang="vi-VN" sz="2000" b="1" dirty="0" err="1">
                <a:solidFill>
                  <a:srgbClr val="000000"/>
                </a:solidFill>
                <a:latin typeface="UTM Avo" panose="02040603050506020204" pitchFamily="18"/>
                <a:ea typeface="Calibri" panose="020F0502020204030204" pitchFamily="34" charset="0"/>
                <a:cs typeface="Times New Roman" panose="02020603050405020304" pitchFamily="18" charset="0"/>
              </a:rPr>
              <a:t>Xúc</a:t>
            </a:r>
            <a:r>
              <a:rPr lang="vi-VN" sz="2000" b="1"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b="1" dirty="0" err="1">
                <a:solidFill>
                  <a:srgbClr val="000000"/>
                </a:solidFill>
                <a:latin typeface="UTM Avo" panose="02040603050506020204" pitchFamily="18"/>
                <a:ea typeface="Calibri" panose="020F0502020204030204" pitchFamily="34" charset="0"/>
                <a:cs typeface="Times New Roman" panose="02020603050405020304" pitchFamily="18" charset="0"/>
              </a:rPr>
              <a:t>phạm</a:t>
            </a:r>
            <a:r>
              <a:rPr lang="vi-VN" sz="2000" b="1"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động</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chạm</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làm</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tổn</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thương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đến</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những</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gì</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mà</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người</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ta cho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là</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thiêng liêng, cao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quý</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a:t>
            </a:r>
            <a:endParaRPr lang="en-US" sz="2000" dirty="0">
              <a:solidFill>
                <a:prstClr val="black"/>
              </a:solidFill>
              <a:latin typeface="UTM Avo" panose="02040603050506020204" pitchFamily="18"/>
              <a:cs typeface="Arial" panose="020B0604020202020204" pitchFamily="34" charset="0"/>
            </a:endParaRPr>
          </a:p>
        </p:txBody>
      </p:sp>
      <p:sp>
        <p:nvSpPr>
          <p:cNvPr id="47" name="TextBox 19">
            <a:extLst>
              <a:ext uri="{FF2B5EF4-FFF2-40B4-BE49-F238E27FC236}">
                <a16:creationId xmlns:a16="http://schemas.microsoft.com/office/drawing/2014/main" id="{170B9DCD-75A5-19C7-BD06-0F1E320C7F9E}"/>
              </a:ext>
            </a:extLst>
          </p:cNvPr>
          <p:cNvSpPr txBox="1"/>
          <p:nvPr/>
        </p:nvSpPr>
        <p:spPr>
          <a:xfrm>
            <a:off x="2595752" y="2034068"/>
            <a:ext cx="6987803" cy="626069"/>
          </a:xfrm>
          <a:prstGeom prst="rect">
            <a:avLst/>
          </a:prstGeom>
        </p:spPr>
        <p:txBody>
          <a:bodyPr lIns="0" tIns="0" rIns="0" bIns="0" rtlCol="0" anchor="t">
            <a:spAutoFit/>
          </a:bodyPr>
          <a:lstStyle/>
          <a:p>
            <a:pPr algn="ctr" defTabSz="609630">
              <a:lnSpc>
                <a:spcPts val="5741"/>
              </a:lnSpc>
            </a:pPr>
            <a:r>
              <a:rPr lang="vi-VN" sz="2400" b="1" dirty="0">
                <a:solidFill>
                  <a:srgbClr val="C00000"/>
                </a:solidFill>
                <a:latin typeface="UTM Avo" panose="02040603050506020204" pitchFamily="18"/>
                <a:cs typeface="Arial" panose="020B0604020202020204" pitchFamily="34" charset="0"/>
              </a:rPr>
              <a:t>GIẢI NGHĨA MỘT SỐ TỪ KHÓ</a:t>
            </a:r>
            <a:endParaRPr lang="en-US" sz="2400" b="1" dirty="0">
              <a:solidFill>
                <a:srgbClr val="C00000"/>
              </a:solidFill>
              <a:latin typeface="UTM Avo" panose="02040603050506020204" pitchFamily="18"/>
              <a:cs typeface="Arial" panose="020B0604020202020204" pitchFamily="34" charset="0"/>
            </a:endParaRPr>
          </a:p>
        </p:txBody>
      </p:sp>
      <p:grpSp>
        <p:nvGrpSpPr>
          <p:cNvPr id="48" name="Group 19">
            <a:extLst>
              <a:ext uri="{FF2B5EF4-FFF2-40B4-BE49-F238E27FC236}">
                <a16:creationId xmlns:a16="http://schemas.microsoft.com/office/drawing/2014/main" id="{C2CBEFFD-67A3-CD55-8E07-102F6C7F2DC0}"/>
              </a:ext>
            </a:extLst>
          </p:cNvPr>
          <p:cNvGrpSpPr/>
          <p:nvPr/>
        </p:nvGrpSpPr>
        <p:grpSpPr>
          <a:xfrm>
            <a:off x="414202" y="5978551"/>
            <a:ext cx="11561068" cy="696667"/>
            <a:chOff x="-9098" y="-6508"/>
            <a:chExt cx="16122313" cy="1402438"/>
          </a:xfrm>
        </p:grpSpPr>
        <p:sp>
          <p:nvSpPr>
            <p:cNvPr id="49" name="Freeform 20">
              <a:extLst>
                <a:ext uri="{FF2B5EF4-FFF2-40B4-BE49-F238E27FC236}">
                  <a16:creationId xmlns:a16="http://schemas.microsoft.com/office/drawing/2014/main" id="{C71458EF-9B7E-5E77-DAD1-D8391035780D}"/>
                </a:ext>
              </a:extLst>
            </p:cNvPr>
            <p:cNvSpPr/>
            <p:nvPr/>
          </p:nvSpPr>
          <p:spPr>
            <a:xfrm>
              <a:off x="-9098" y="-6508"/>
              <a:ext cx="16122313" cy="1402438"/>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50" name="TextBox 22">
            <a:extLst>
              <a:ext uri="{FF2B5EF4-FFF2-40B4-BE49-F238E27FC236}">
                <a16:creationId xmlns:a16="http://schemas.microsoft.com/office/drawing/2014/main" id="{2F8AC203-8FEA-0F51-15A5-799C29F0902A}"/>
              </a:ext>
            </a:extLst>
          </p:cNvPr>
          <p:cNvSpPr txBox="1"/>
          <p:nvPr/>
        </p:nvSpPr>
        <p:spPr>
          <a:xfrm>
            <a:off x="1466426" y="6126466"/>
            <a:ext cx="9171210" cy="400751"/>
          </a:xfrm>
          <a:prstGeom prst="rect">
            <a:avLst/>
          </a:prstGeom>
        </p:spPr>
        <p:txBody>
          <a:bodyPr wrap="square" lIns="0" tIns="0" rIns="0" bIns="0" rtlCol="0" anchor="t">
            <a:spAutoFit/>
          </a:bodyPr>
          <a:lstStyle/>
          <a:p>
            <a:pPr algn="just" defTabSz="609630">
              <a:lnSpc>
                <a:spcPct val="150000"/>
              </a:lnSpc>
              <a:spcBef>
                <a:spcPct val="0"/>
              </a:spcBef>
            </a:pPr>
            <a:r>
              <a:rPr lang="vi-VN" sz="2000" b="1" dirty="0">
                <a:solidFill>
                  <a:srgbClr val="000000"/>
                </a:solidFill>
                <a:latin typeface="UTM Avo" panose="02040603050506020204" pitchFamily="18"/>
                <a:ea typeface="Calibri" panose="020F0502020204030204" pitchFamily="34" charset="0"/>
                <a:cs typeface="Times New Roman" panose="02020603050405020304" pitchFamily="18" charset="0"/>
              </a:rPr>
              <a:t>Tinh </a:t>
            </a:r>
            <a:r>
              <a:rPr lang="vi-VN" sz="2000" b="1" dirty="0" err="1">
                <a:solidFill>
                  <a:srgbClr val="000000"/>
                </a:solidFill>
                <a:latin typeface="UTM Avo" panose="02040603050506020204" pitchFamily="18"/>
                <a:ea typeface="Calibri" panose="020F0502020204030204" pitchFamily="34" charset="0"/>
                <a:cs typeface="Times New Roman" panose="02020603050405020304" pitchFamily="18" charset="0"/>
              </a:rPr>
              <a:t>thần</a:t>
            </a:r>
            <a:r>
              <a:rPr lang="vi-VN" sz="2000" b="1"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ý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nghĩ</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tình</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cảm</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đời</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sống</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nội</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tâm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của</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 con </a:t>
            </a:r>
            <a:r>
              <a:rPr lang="vi-VN" sz="2000" dirty="0" err="1">
                <a:solidFill>
                  <a:srgbClr val="000000"/>
                </a:solidFill>
                <a:latin typeface="UTM Avo" panose="02040603050506020204" pitchFamily="18"/>
                <a:ea typeface="Calibri" panose="020F0502020204030204" pitchFamily="34" charset="0"/>
                <a:cs typeface="Times New Roman" panose="02020603050405020304" pitchFamily="18" charset="0"/>
              </a:rPr>
              <a:t>người</a:t>
            </a:r>
            <a:r>
              <a:rPr lang="vi-VN" sz="2000" dirty="0">
                <a:solidFill>
                  <a:srgbClr val="000000"/>
                </a:solidFill>
                <a:latin typeface="UTM Avo" panose="02040603050506020204" pitchFamily="18"/>
                <a:ea typeface="Calibri" panose="020F0502020204030204" pitchFamily="34" charset="0"/>
                <a:cs typeface="Times New Roman" panose="02020603050405020304" pitchFamily="18" charset="0"/>
              </a:rPr>
              <a:t>.</a:t>
            </a:r>
            <a:endParaRPr lang="en-US" sz="2000" dirty="0">
              <a:solidFill>
                <a:prstClr val="black"/>
              </a:solidFill>
              <a:latin typeface="UTM Avo" panose="02040603050506020204" pitchFamily="18"/>
              <a:cs typeface="Arial" panose="020B0604020202020204" pitchFamily="34" charset="0"/>
            </a:endParaRPr>
          </a:p>
        </p:txBody>
      </p:sp>
      <p:sp>
        <p:nvSpPr>
          <p:cNvPr id="51" name="Freeform 12">
            <a:extLst>
              <a:ext uri="{FF2B5EF4-FFF2-40B4-BE49-F238E27FC236}">
                <a16:creationId xmlns:a16="http://schemas.microsoft.com/office/drawing/2014/main" id="{618536B9-8FCB-AD1C-D102-A528C6737285}"/>
              </a:ext>
            </a:extLst>
          </p:cNvPr>
          <p:cNvSpPr/>
          <p:nvPr/>
        </p:nvSpPr>
        <p:spPr>
          <a:xfrm>
            <a:off x="773332" y="6065170"/>
            <a:ext cx="518108" cy="523341"/>
          </a:xfrm>
          <a:custGeom>
            <a:avLst/>
            <a:gdLst/>
            <a:ahLst/>
            <a:cxnLst/>
            <a:rect l="l" t="t" r="r" b="b"/>
            <a:pathLst>
              <a:path w="777162" h="785012">
                <a:moveTo>
                  <a:pt x="0" y="0"/>
                </a:moveTo>
                <a:lnTo>
                  <a:pt x="777162" y="0"/>
                </a:lnTo>
                <a:lnTo>
                  <a:pt x="777162" y="785012"/>
                </a:lnTo>
                <a:lnTo>
                  <a:pt x="0" y="78501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a:ln>
                <a:noFill/>
              </a:ln>
              <a:solidFill>
                <a:prstClr val="black"/>
              </a:solidFill>
              <a:effectLst/>
              <a:uLnTx/>
              <a:uFillTx/>
              <a:latin typeface="UTM Avo" panose="02040603050506020204" pitchFamily="18"/>
            </a:endParaRPr>
          </a:p>
        </p:txBody>
      </p:sp>
    </p:spTree>
    <p:extLst>
      <p:ext uri="{BB962C8B-B14F-4D97-AF65-F5344CB8AC3E}">
        <p14:creationId xmlns:p14="http://schemas.microsoft.com/office/powerpoint/2010/main" val="370016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par>
                                <p:cTn id="16" presetID="22" presetClass="entr" presetSubtype="8"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left)">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par>
                                <p:cTn id="27" presetID="22" presetClass="entr" presetSubtype="8"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left)">
                                      <p:cBhvr>
                                        <p:cTn id="37" dur="500"/>
                                        <p:tgtEl>
                                          <p:spTgt spid="43"/>
                                        </p:tgtEl>
                                      </p:cBhvr>
                                    </p:animEffect>
                                  </p:childTnLst>
                                </p:cTn>
                              </p:par>
                              <p:par>
                                <p:cTn id="38" presetID="22" presetClass="entr" presetSubtype="8"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left)">
                                      <p:cBhvr>
                                        <p:cTn id="51" dur="500"/>
                                        <p:tgtEl>
                                          <p:spTgt spid="50"/>
                                        </p:tgtEl>
                                      </p:cBhvr>
                                    </p:animEffect>
                                  </p:childTnLst>
                                </p:cTn>
                              </p:par>
                              <p:par>
                                <p:cTn id="52" presetID="22" presetClass="entr" presetSubtype="8"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wipe(left)">
                                      <p:cBhvr>
                                        <p:cTn id="5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8" grpId="0"/>
      <p:bldP spid="42" grpId="0"/>
      <p:bldP spid="46" grpId="0"/>
      <p:bldP spid="47"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37A834-DD55-087F-EA77-19B65A652313}"/>
              </a:ext>
            </a:extLst>
          </p:cNvPr>
          <p:cNvGrpSpPr/>
          <p:nvPr/>
        </p:nvGrpSpPr>
        <p:grpSpPr>
          <a:xfrm>
            <a:off x="240632" y="436562"/>
            <a:ext cx="11483018" cy="6276070"/>
            <a:chOff x="359756" y="654843"/>
            <a:chExt cx="17224527" cy="9414106"/>
          </a:xfrm>
        </p:grpSpPr>
        <p:grpSp>
          <p:nvGrpSpPr>
            <p:cNvPr id="7" name="Group 2">
              <a:extLst>
                <a:ext uri="{FF2B5EF4-FFF2-40B4-BE49-F238E27FC236}">
                  <a16:creationId xmlns:a16="http://schemas.microsoft.com/office/drawing/2014/main" id="{2D4092A8-4E40-880F-78CB-6380F6C5C453}"/>
                </a:ext>
              </a:extLst>
            </p:cNvPr>
            <p:cNvGrpSpPr/>
            <p:nvPr/>
          </p:nvGrpSpPr>
          <p:grpSpPr>
            <a:xfrm>
              <a:off x="359756" y="654843"/>
              <a:ext cx="17224527" cy="9414106"/>
              <a:chOff x="-50879" y="-104775"/>
              <a:chExt cx="2565674" cy="2343520"/>
            </a:xfrm>
          </p:grpSpPr>
          <p:sp>
            <p:nvSpPr>
              <p:cNvPr id="9" name="Freeform 3">
                <a:extLst>
                  <a:ext uri="{FF2B5EF4-FFF2-40B4-BE49-F238E27FC236}">
                    <a16:creationId xmlns:a16="http://schemas.microsoft.com/office/drawing/2014/main" id="{7015661F-DB76-027C-DA2D-794924D075BA}"/>
                  </a:ext>
                </a:extLst>
              </p:cNvPr>
              <p:cNvSpPr/>
              <p:nvPr/>
            </p:nvSpPr>
            <p:spPr>
              <a:xfrm>
                <a:off x="-50879" y="548946"/>
                <a:ext cx="2565674" cy="1689799"/>
              </a:xfrm>
              <a:custGeom>
                <a:avLst/>
                <a:gdLst/>
                <a:ahLst/>
                <a:cxnLst/>
                <a:rect l="l" t="t" r="r" b="b"/>
                <a:pathLst>
                  <a:path w="1820137" h="2167467">
                    <a:moveTo>
                      <a:pt x="0" y="0"/>
                    </a:moveTo>
                    <a:lnTo>
                      <a:pt x="1820137" y="0"/>
                    </a:lnTo>
                    <a:lnTo>
                      <a:pt x="1820137" y="2167467"/>
                    </a:lnTo>
                    <a:lnTo>
                      <a:pt x="0" y="2167467"/>
                    </a:lnTo>
                    <a:close/>
                  </a:path>
                </a:pathLst>
              </a:custGeom>
              <a:solidFill>
                <a:schemeClr val="accent2">
                  <a:lumMod val="20000"/>
                  <a:lumOff val="80000"/>
                </a:schemeClr>
              </a:solidFill>
            </p:spPr>
            <p:txBody>
              <a:bodyPr/>
              <a:lstStyle/>
              <a:p>
                <a:endParaRPr lang="en-US" sz="700">
                  <a:latin typeface="UTM Avo" panose="02040603050506020204" pitchFamily="18"/>
                </a:endParaRPr>
              </a:p>
            </p:txBody>
          </p:sp>
          <p:sp>
            <p:nvSpPr>
              <p:cNvPr id="10" name="TextBox 4">
                <a:extLst>
                  <a:ext uri="{FF2B5EF4-FFF2-40B4-BE49-F238E27FC236}">
                    <a16:creationId xmlns:a16="http://schemas.microsoft.com/office/drawing/2014/main" id="{AFC4336B-FAF3-C31B-749D-5DE14B46F91C}"/>
                  </a:ext>
                </a:extLst>
              </p:cNvPr>
              <p:cNvSpPr txBox="1"/>
              <p:nvPr/>
            </p:nvSpPr>
            <p:spPr>
              <a:xfrm>
                <a:off x="0" y="-104775"/>
                <a:ext cx="812800" cy="917575"/>
              </a:xfrm>
              <a:prstGeom prst="rect">
                <a:avLst/>
              </a:prstGeom>
            </p:spPr>
            <p:txBody>
              <a:bodyPr lIns="33867" tIns="33867" rIns="33867" bIns="33867" rtlCol="0" anchor="ctr"/>
              <a:lstStyle/>
              <a:p>
                <a:pPr algn="ctr">
                  <a:lnSpc>
                    <a:spcPts val="2379"/>
                  </a:lnSpc>
                </a:pPr>
                <a:endParaRPr sz="700">
                  <a:latin typeface="UTM Avo" panose="02040603050506020204" pitchFamily="18"/>
                </a:endParaRPr>
              </a:p>
            </p:txBody>
          </p:sp>
        </p:grpSp>
        <p:sp>
          <p:nvSpPr>
            <p:cNvPr id="8" name="TextBox 6">
              <a:extLst>
                <a:ext uri="{FF2B5EF4-FFF2-40B4-BE49-F238E27FC236}">
                  <a16:creationId xmlns:a16="http://schemas.microsoft.com/office/drawing/2014/main" id="{4948C270-981B-8A2D-DFDE-CA8A1EF0EF3F}"/>
                </a:ext>
              </a:extLst>
            </p:cNvPr>
            <p:cNvSpPr txBox="1"/>
            <p:nvPr/>
          </p:nvSpPr>
          <p:spPr>
            <a:xfrm>
              <a:off x="537221" y="4190976"/>
              <a:ext cx="16869597" cy="4868257"/>
            </a:xfrm>
            <a:prstGeom prst="rect">
              <a:avLst/>
            </a:prstGeom>
          </p:spPr>
          <p:txBody>
            <a:bodyPr wrap="square" lIns="0" tIns="0" rIns="0" bIns="0" rtlCol="0" anchor="t">
              <a:spAutoFit/>
            </a:bodyPr>
            <a:lstStyle/>
            <a:p>
              <a:pPr marL="495325" indent="-495325" algn="just">
                <a:lnSpc>
                  <a:spcPct val="150000"/>
                </a:lnSpc>
                <a:buFont typeface="+mj-lt"/>
                <a:buAutoNum type="arabicPeriod"/>
              </a:pP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Người</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cha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dạy</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con trai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kiềm</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chế</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tính</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nóng</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nảy</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bằng</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cách</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nào</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a:t>
              </a:r>
              <a:endParaRPr lang="vi-VN" sz="2400" dirty="0">
                <a:latin typeface="UTM Avo" panose="02040603050506020204" pitchFamily="18"/>
                <a:ea typeface="Calibri" panose="020F0502020204030204" pitchFamily="34" charset="0"/>
                <a:cs typeface="Times New Roman" panose="02020603050405020304" pitchFamily="18" charset="0"/>
              </a:endParaRPr>
            </a:p>
            <a:p>
              <a:pPr marL="495325" indent="-495325" algn="just">
                <a:lnSpc>
                  <a:spcPct val="150000"/>
                </a:lnSpc>
                <a:buFont typeface="+mj-lt"/>
                <a:buAutoNum type="arabicPeriod"/>
              </a:pP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Khi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cậu</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bé</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đã</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kiềm</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chế</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được</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tính</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nóng</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nảy</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người</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cha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bảo</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cậu</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làm</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gì</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a:t>
              </a:r>
              <a:endParaRPr lang="vi-VN" sz="2400" dirty="0">
                <a:latin typeface="UTM Avo" panose="02040603050506020204" pitchFamily="18"/>
                <a:ea typeface="Calibri" panose="020F0502020204030204" pitchFamily="34" charset="0"/>
                <a:cs typeface="Times New Roman" panose="02020603050405020304" pitchFamily="18" charset="0"/>
              </a:endParaRPr>
            </a:p>
            <a:p>
              <a:pPr marL="495325" indent="-495325" algn="just">
                <a:lnSpc>
                  <a:spcPct val="150000"/>
                </a:lnSpc>
                <a:buFont typeface="+mj-lt"/>
                <a:buAutoNum type="arabicPeriod"/>
              </a:pP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Em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hiểu</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vết</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đinh” trong câu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Dù</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con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đã</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nhổ</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đinh đi,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vết</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đinh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vẫn</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còn</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chỉ</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điều</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gì</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a:t>
              </a:r>
              <a:endParaRPr lang="vi-VN" sz="2400" dirty="0">
                <a:latin typeface="UTM Avo" panose="02040603050506020204" pitchFamily="18"/>
                <a:ea typeface="Calibri" panose="020F0502020204030204" pitchFamily="34" charset="0"/>
                <a:cs typeface="Times New Roman" panose="02020603050405020304" pitchFamily="18" charset="0"/>
              </a:endParaRPr>
            </a:p>
            <a:p>
              <a:pPr marL="495325" indent="-495325" algn="just">
                <a:lnSpc>
                  <a:spcPct val="150000"/>
                </a:lnSpc>
                <a:buFont typeface="+mj-lt"/>
                <a:buAutoNum type="arabicPeriod"/>
              </a:pP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Hãy</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nói</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về</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một</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lần</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em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giận</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dỗi</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hoặc</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cáu</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kỉnh</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với</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ai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đó</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Nêu suy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nghĩ</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của</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em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về</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việc</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400" dirty="0" err="1">
                  <a:solidFill>
                    <a:srgbClr val="000000"/>
                  </a:solidFill>
                  <a:latin typeface="UTM Avo" panose="02040603050506020204" pitchFamily="18"/>
                  <a:ea typeface="Calibri" panose="020F0502020204030204" pitchFamily="34" charset="0"/>
                  <a:cs typeface="Times New Roman" panose="02020603050405020304" pitchFamily="18" charset="0"/>
                </a:rPr>
                <a:t>ấy</a:t>
              </a:r>
              <a:r>
                <a:rPr lang="vi-VN" sz="2400" dirty="0">
                  <a:solidFill>
                    <a:srgbClr val="000000"/>
                  </a:solidFill>
                  <a:latin typeface="UTM Avo" panose="02040603050506020204" pitchFamily="18"/>
                  <a:ea typeface="Calibri" panose="020F0502020204030204" pitchFamily="34" charset="0"/>
                  <a:cs typeface="Times New Roman" panose="02020603050405020304" pitchFamily="18" charset="0"/>
                </a:rPr>
                <a:t>.</a:t>
              </a:r>
              <a:endParaRPr lang="vi-VN" sz="2400" dirty="0">
                <a:latin typeface="UTM Avo" panose="02040603050506020204" pitchFamily="18"/>
                <a:ea typeface="Calibri" panose="020F0502020204030204" pitchFamily="34" charset="0"/>
                <a:cs typeface="Times New Roman" panose="02020603050405020304" pitchFamily="18" charset="0"/>
              </a:endParaRPr>
            </a:p>
          </p:txBody>
        </p:sp>
      </p:grpSp>
      <p:sp>
        <p:nvSpPr>
          <p:cNvPr id="12" name="Arrow: Pentagon 27">
            <a:extLst>
              <a:ext uri="{FF2B5EF4-FFF2-40B4-BE49-F238E27FC236}">
                <a16:creationId xmlns:a16="http://schemas.microsoft.com/office/drawing/2014/main" id="{71210212-6363-AED4-BE5B-6C8A49B10B22}"/>
              </a:ext>
            </a:extLst>
          </p:cNvPr>
          <p:cNvSpPr/>
          <p:nvPr/>
        </p:nvSpPr>
        <p:spPr>
          <a:xfrm flipH="1">
            <a:off x="7510708" y="1708484"/>
            <a:ext cx="4204040" cy="957553"/>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err="1">
                <a:solidFill>
                  <a:schemeClr val="bg1"/>
                </a:solidFill>
                <a:latin typeface="UTM Avo" panose="02040603050506020204" pitchFamily="18"/>
                <a:cs typeface="Arial" panose="020B0604020202020204" pitchFamily="34" charset="0"/>
              </a:rPr>
              <a:t>Thảo</a:t>
            </a:r>
            <a:r>
              <a:rPr lang="vi-VN" sz="2400" b="1" dirty="0">
                <a:solidFill>
                  <a:schemeClr val="bg1"/>
                </a:solidFill>
                <a:latin typeface="UTM Avo" panose="02040603050506020204" pitchFamily="18"/>
                <a:cs typeface="Arial" panose="020B0604020202020204" pitchFamily="34" charset="0"/>
              </a:rPr>
              <a:t> </a:t>
            </a:r>
            <a:r>
              <a:rPr lang="vi-VN" sz="2400" b="1" dirty="0" err="1">
                <a:solidFill>
                  <a:schemeClr val="bg1"/>
                </a:solidFill>
                <a:latin typeface="UTM Avo" panose="02040603050506020204" pitchFamily="18"/>
                <a:cs typeface="Arial" panose="020B0604020202020204" pitchFamily="34" charset="0"/>
              </a:rPr>
              <a:t>luận</a:t>
            </a:r>
            <a:r>
              <a:rPr lang="vi-VN" sz="2400" b="1" dirty="0">
                <a:solidFill>
                  <a:schemeClr val="bg1"/>
                </a:solidFill>
                <a:latin typeface="UTM Avo" panose="02040603050506020204" pitchFamily="18"/>
                <a:cs typeface="Arial" panose="020B0604020202020204" pitchFamily="34" charset="0"/>
              </a:rPr>
              <a:t> </a:t>
            </a:r>
            <a:r>
              <a:rPr lang="vi-VN" sz="2400" b="1" dirty="0" err="1">
                <a:solidFill>
                  <a:schemeClr val="bg1"/>
                </a:solidFill>
                <a:latin typeface="UTM Avo" panose="02040603050506020204" pitchFamily="18"/>
                <a:cs typeface="Arial" panose="020B0604020202020204" pitchFamily="34" charset="0"/>
              </a:rPr>
              <a:t>nhóm</a:t>
            </a:r>
            <a:r>
              <a:rPr lang="vi-VN" sz="2400" b="1" dirty="0">
                <a:solidFill>
                  <a:schemeClr val="bg1"/>
                </a:solidFill>
                <a:latin typeface="UTM Avo" panose="02040603050506020204" pitchFamily="18"/>
                <a:cs typeface="Arial" panose="020B0604020202020204" pitchFamily="34" charset="0"/>
              </a:rPr>
              <a:t> đôi</a:t>
            </a:r>
            <a:endParaRPr lang="en-US" sz="2400" b="1" dirty="0">
              <a:solidFill>
                <a:schemeClr val="bg1"/>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176836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0">
            <a:extLst>
              <a:ext uri="{FF2B5EF4-FFF2-40B4-BE49-F238E27FC236}">
                <a16:creationId xmlns:a16="http://schemas.microsoft.com/office/drawing/2014/main" id="{DAC2060C-BBC7-E252-3A47-4A9209FB0430}"/>
              </a:ext>
            </a:extLst>
          </p:cNvPr>
          <p:cNvSpPr txBox="1"/>
          <p:nvPr/>
        </p:nvSpPr>
        <p:spPr>
          <a:xfrm>
            <a:off x="2166917" y="1746852"/>
            <a:ext cx="8320825" cy="1155316"/>
          </a:xfrm>
          <a:prstGeom prst="rect">
            <a:avLst/>
          </a:prstGeom>
        </p:spPr>
        <p:txBody>
          <a:bodyPr wrap="square" lIns="0" tIns="0" rIns="0" bIns="0" rtlCol="0" anchor="t">
            <a:spAutoFit/>
          </a:bodyPr>
          <a:lstStyle/>
          <a:p>
            <a:pPr algn="just" defTabSz="609630">
              <a:lnSpc>
                <a:spcPct val="150000"/>
              </a:lnSpc>
            </a:pPr>
            <a:r>
              <a:rPr lang="vi-VN" sz="2667" b="1" dirty="0">
                <a:solidFill>
                  <a:srgbClr val="000000"/>
                </a:solidFill>
                <a:latin typeface="UTM Avo" panose="02040603050506020204" pitchFamily="18"/>
                <a:ea typeface="Calibri" panose="020F0502020204030204" pitchFamily="34" charset="0"/>
                <a:cs typeface="Times New Roman" panose="02020603050405020304" pitchFamily="18" charset="0"/>
              </a:rPr>
              <a:t>Câu 1: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Người</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 cha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dạy</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 con trai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kiềm</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chế</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tính</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nóng</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nảy</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bằng</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cách</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srgbClr val="000000"/>
                </a:solidFill>
                <a:latin typeface="UTM Avo" panose="02040603050506020204" pitchFamily="18"/>
                <a:ea typeface="Calibri" panose="020F0502020204030204" pitchFamily="34" charset="0"/>
                <a:cs typeface="Times New Roman" panose="02020603050405020304" pitchFamily="18" charset="0"/>
              </a:rPr>
              <a:t>nào</a:t>
            </a:r>
            <a:r>
              <a:rPr lang="vi-VN" sz="2667" dirty="0">
                <a:solidFill>
                  <a:srgbClr val="000000"/>
                </a:solidFill>
                <a:latin typeface="UTM Avo" panose="02040603050506020204" pitchFamily="18"/>
                <a:ea typeface="Calibri" panose="020F0502020204030204" pitchFamily="34" charset="0"/>
                <a:cs typeface="Times New Roman" panose="02020603050405020304" pitchFamily="18" charset="0"/>
              </a:rPr>
              <a:t>?</a:t>
            </a:r>
            <a:endPar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endParaRPr>
          </a:p>
        </p:txBody>
      </p:sp>
      <p:grpSp>
        <p:nvGrpSpPr>
          <p:cNvPr id="14" name="Group 11">
            <a:extLst>
              <a:ext uri="{FF2B5EF4-FFF2-40B4-BE49-F238E27FC236}">
                <a16:creationId xmlns:a16="http://schemas.microsoft.com/office/drawing/2014/main" id="{47184BA3-7226-E0B8-93D9-7CA216DBE026}"/>
              </a:ext>
            </a:extLst>
          </p:cNvPr>
          <p:cNvGrpSpPr/>
          <p:nvPr/>
        </p:nvGrpSpPr>
        <p:grpSpPr>
          <a:xfrm>
            <a:off x="2171476" y="3152273"/>
            <a:ext cx="7846585" cy="3110606"/>
            <a:chOff x="0" y="0"/>
            <a:chExt cx="12329725" cy="2216503"/>
          </a:xfrm>
        </p:grpSpPr>
        <p:sp>
          <p:nvSpPr>
            <p:cNvPr id="15" name="Freeform 12">
              <a:extLst>
                <a:ext uri="{FF2B5EF4-FFF2-40B4-BE49-F238E27FC236}">
                  <a16:creationId xmlns:a16="http://schemas.microsoft.com/office/drawing/2014/main" id="{C99D786D-B6F3-30F9-5C2D-AE74110BF390}"/>
                </a:ext>
              </a:extLst>
            </p:cNvPr>
            <p:cNvSpPr/>
            <p:nvPr/>
          </p:nvSpPr>
          <p:spPr>
            <a:xfrm>
              <a:off x="-9098" y="-6509"/>
              <a:ext cx="12344056" cy="2248556"/>
            </a:xfrm>
            <a:custGeom>
              <a:avLst/>
              <a:gdLst/>
              <a:ahLst/>
              <a:cxnLst/>
              <a:rect l="l" t="t" r="r" b="b"/>
              <a:pathLst>
                <a:path w="12344056"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1450983" y="6965"/>
                  </a:cubicBezTo>
                  <a:lnTo>
                    <a:pt x="11450984" y="6965"/>
                  </a:lnTo>
                  <a:cubicBezTo>
                    <a:pt x="11667731" y="16819"/>
                    <a:pt x="11872046" y="36481"/>
                    <a:pt x="12006235" y="101690"/>
                  </a:cubicBezTo>
                  <a:cubicBezTo>
                    <a:pt x="12262280" y="226120"/>
                    <a:pt x="12344056" y="459160"/>
                    <a:pt x="12338568" y="704684"/>
                  </a:cubicBezTo>
                  <a:cubicBezTo>
                    <a:pt x="12338568" y="704684"/>
                    <a:pt x="12295280" y="1013073"/>
                    <a:pt x="12302714" y="1248607"/>
                  </a:cubicBezTo>
                  <a:cubicBezTo>
                    <a:pt x="12309837" y="1396804"/>
                    <a:pt x="12316993" y="1592407"/>
                    <a:pt x="12316993" y="1592407"/>
                  </a:cubicBezTo>
                  <a:cubicBezTo>
                    <a:pt x="12300312" y="1808139"/>
                    <a:pt x="12185668" y="2018751"/>
                    <a:pt x="11988799" y="2130375"/>
                  </a:cubicBezTo>
                  <a:cubicBezTo>
                    <a:pt x="11838447" y="2215624"/>
                    <a:pt x="11640416" y="2230722"/>
                    <a:pt x="9258377" y="2219980"/>
                  </a:cubicBezTo>
                  <a:lnTo>
                    <a:pt x="9258241" y="2219980"/>
                  </a:lnTo>
                  <a:cubicBezTo>
                    <a:pt x="645952" y="2214703"/>
                    <a:pt x="384604" y="2248556"/>
                    <a:pt x="254278" y="2139399"/>
                  </a:cubicBezTo>
                  <a:cubicBezTo>
                    <a:pt x="145767" y="2048514"/>
                    <a:pt x="81795" y="1855202"/>
                    <a:pt x="63030" y="1655003"/>
                  </a:cubicBezTo>
                  <a:close/>
                </a:path>
              </a:pathLst>
            </a:custGeom>
            <a:solidFill>
              <a:schemeClr val="accent2">
                <a:lumMod val="20000"/>
                <a:lumOff val="80000"/>
              </a:schemeClr>
            </a:solid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grpSp>
      <p:sp>
        <p:nvSpPr>
          <p:cNvPr id="16" name="TextBox 14">
            <a:extLst>
              <a:ext uri="{FF2B5EF4-FFF2-40B4-BE49-F238E27FC236}">
                <a16:creationId xmlns:a16="http://schemas.microsoft.com/office/drawing/2014/main" id="{65BDB87A-E851-0439-7FF6-485D6510A3C1}"/>
              </a:ext>
            </a:extLst>
          </p:cNvPr>
          <p:cNvSpPr txBox="1"/>
          <p:nvPr/>
        </p:nvSpPr>
        <p:spPr>
          <a:xfrm>
            <a:off x="3464360" y="3835433"/>
            <a:ext cx="5258356" cy="1770998"/>
          </a:xfrm>
          <a:prstGeom prst="rect">
            <a:avLst/>
          </a:prstGeom>
        </p:spPr>
        <p:txBody>
          <a:bodyPr wrap="square" lIns="0" tIns="0" rIns="0" bIns="0" rtlCol="0" anchor="t">
            <a:spAutoFit/>
          </a:bodyPr>
          <a:lstStyle/>
          <a:p>
            <a:pPr algn="just" defTabSz="609630">
              <a:lnSpc>
                <a:spcPct val="150000"/>
              </a:lnSpc>
              <a:spcBef>
                <a:spcPts val="160"/>
              </a:spcBef>
              <a:spcAft>
                <a:spcPts val="160"/>
              </a:spcAft>
            </a:pP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Người</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cha khuyên con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mỗi</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lần</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cáu</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kỉnh</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với</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ai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đó</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thì</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đóng</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một</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chiếc</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đinh lên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hàng</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rào</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 </a:t>
            </a:r>
            <a:r>
              <a:rPr lang="vi-VN" sz="2667" dirty="0" err="1">
                <a:solidFill>
                  <a:prstClr val="black"/>
                </a:solidFill>
                <a:latin typeface="UTM Avo" panose="02040603050506020204" pitchFamily="18"/>
                <a:ea typeface="Calibri" panose="020F0502020204030204" pitchFamily="34" charset="0"/>
                <a:cs typeface="Times New Roman" panose="02020603050405020304" pitchFamily="18" charset="0"/>
              </a:rPr>
              <a:t>gỗ</a:t>
            </a:r>
            <a:r>
              <a:rPr lang="vi-VN" sz="2667" dirty="0">
                <a:solidFill>
                  <a:prstClr val="black"/>
                </a:solidFill>
                <a:latin typeface="UTM Avo" panose="02040603050506020204" pitchFamily="18"/>
                <a:ea typeface="Calibri" panose="020F0502020204030204" pitchFamily="34" charset="0"/>
                <a:cs typeface="Times New Roman" panose="02020603050405020304" pitchFamily="18" charset="0"/>
              </a:rPr>
              <a:t>.</a:t>
            </a:r>
          </a:p>
        </p:txBody>
      </p:sp>
      <p:sp>
        <p:nvSpPr>
          <p:cNvPr id="17" name="Freeform 23">
            <a:extLst>
              <a:ext uri="{FF2B5EF4-FFF2-40B4-BE49-F238E27FC236}">
                <a16:creationId xmlns:a16="http://schemas.microsoft.com/office/drawing/2014/main" id="{6E645661-19FB-785E-EB0D-FD05DDEDDC24}"/>
              </a:ext>
            </a:extLst>
          </p:cNvPr>
          <p:cNvSpPr/>
          <p:nvPr/>
        </p:nvSpPr>
        <p:spPr>
          <a:xfrm>
            <a:off x="10699575" y="1996362"/>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sp>
        <p:nvSpPr>
          <p:cNvPr id="18" name="Freeform 24">
            <a:extLst>
              <a:ext uri="{FF2B5EF4-FFF2-40B4-BE49-F238E27FC236}">
                <a16:creationId xmlns:a16="http://schemas.microsoft.com/office/drawing/2014/main" id="{C51AB499-5A45-9354-A63D-1011F09A99D6}"/>
              </a:ext>
            </a:extLst>
          </p:cNvPr>
          <p:cNvSpPr/>
          <p:nvPr/>
        </p:nvSpPr>
        <p:spPr>
          <a:xfrm>
            <a:off x="1252819" y="1996361"/>
            <a:ext cx="702265" cy="656299"/>
          </a:xfrm>
          <a:custGeom>
            <a:avLst/>
            <a:gdLst/>
            <a:ahLst/>
            <a:cxnLst/>
            <a:rect l="l" t="t" r="r" b="b"/>
            <a:pathLst>
              <a:path w="1053397" h="984448">
                <a:moveTo>
                  <a:pt x="0" y="0"/>
                </a:moveTo>
                <a:lnTo>
                  <a:pt x="1053397" y="0"/>
                </a:lnTo>
                <a:lnTo>
                  <a:pt x="1053397" y="984448"/>
                </a:lnTo>
                <a:lnTo>
                  <a:pt x="0" y="9844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60963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prstClr val="black"/>
              </a:solidFill>
              <a:effectLst/>
              <a:uLnTx/>
              <a:uFillTx/>
              <a:latin typeface="UTM Avo" panose="02040603050506020204" pitchFamily="18"/>
            </a:endParaRPr>
          </a:p>
        </p:txBody>
      </p:sp>
      <p:pic>
        <p:nvPicPr>
          <p:cNvPr id="19" name="Picture 18">
            <a:extLst>
              <a:ext uri="{FF2B5EF4-FFF2-40B4-BE49-F238E27FC236}">
                <a16:creationId xmlns:a16="http://schemas.microsoft.com/office/drawing/2014/main" id="{6A62325C-B117-B524-68F2-BDD14EF3CD8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380" b="96276" l="10000" r="90000">
                        <a14:foregroundMark x1="33879" y1="13547" x2="31171" y2="14982"/>
                        <a14:foregroundMark x1="42222" y1="9125" x2="36633" y2="12087"/>
                        <a14:foregroundMark x1="35000" y1="15795" x2="37655" y2="15552"/>
                        <a14:foregroundMark x1="41391" y1="13362" x2="48148" y2="16760"/>
                        <a14:foregroundMark x1="48148" y1="16760" x2="51481" y2="14711"/>
                        <a14:foregroundMark x1="43519" y1="8752" x2="60926" y2="22533"/>
                        <a14:foregroundMark x1="58333" y1="27561" x2="54444" y2="65736"/>
                        <a14:foregroundMark x1="46852" y1="51955" x2="50926" y2="62756"/>
                        <a14:foregroundMark x1="50926" y1="57914" x2="52222" y2="63687"/>
                        <a14:foregroundMark x1="51481" y1="53818" x2="52222" y2="59590"/>
                        <a14:foregroundMark x1="52222" y1="51024" x2="58704" y2="59777"/>
                        <a14:foregroundMark x1="63148" y1="93669" x2="66296" y2="94041"/>
                        <a14:foregroundMark x1="34444" y1="8380" x2="34444" y2="10242"/>
                        <a14:foregroundMark x1="33889" y1="96276" x2="36111" y2="94786"/>
                        <a14:backgroundMark x1="30000" y1="15270" x2="31667" y2="21974"/>
                        <a14:backgroundMark x1="36870" y1="10242" x2="37222" y2="13780"/>
                        <a14:backgroundMark x1="36667" y1="12104" x2="35370" y2="14339"/>
                      </a14:backgroundRemoval>
                    </a14:imgEffect>
                  </a14:imgLayer>
                </a14:imgProps>
              </a:ext>
              <a:ext uri="{28A0092B-C50C-407E-A947-70E740481C1C}">
                <a14:useLocalDpi xmlns:a14="http://schemas.microsoft.com/office/drawing/2010/main" val="0"/>
              </a:ext>
            </a:extLst>
          </a:blip>
          <a:stretch>
            <a:fillRect/>
          </a:stretch>
        </p:blipFill>
        <p:spPr>
          <a:xfrm>
            <a:off x="8099448" y="3448050"/>
            <a:ext cx="3429000" cy="3409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893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860</Words>
  <Application>Microsoft Office PowerPoint</Application>
  <PresentationFormat>Widescreen</PresentationFormat>
  <Paragraphs>51</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 Light</vt:lpstr>
      <vt:lpstr>UTM Avo</vt:lpstr>
      <vt:lpstr>Calibri</vt:lpstr>
      <vt:lpstr>Office Theme</vt:lpstr>
      <vt:lpstr>2_Office Theme</vt:lpstr>
      <vt:lpstr>1_Office Theme</vt:lpstr>
      <vt:lpstr>Tuần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30</cp:revision>
  <dcterms:created xsi:type="dcterms:W3CDTF">2023-10-19T01:39:18Z</dcterms:created>
  <dcterms:modified xsi:type="dcterms:W3CDTF">2024-01-24T01:44:04Z</dcterms:modified>
</cp:coreProperties>
</file>