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  <p:sldMasterId id="2147483676" r:id="rId3"/>
    <p:sldMasterId id="2147483701" r:id="rId4"/>
    <p:sldMasterId id="2147483726" r:id="rId5"/>
    <p:sldMasterId id="2147483735" r:id="rId6"/>
  </p:sldMasterIdLst>
  <p:notesMasterIdLst>
    <p:notesMasterId r:id="rId30"/>
  </p:notesMasterIdLst>
  <p:sldIdLst>
    <p:sldId id="11088408" r:id="rId7"/>
    <p:sldId id="258" r:id="rId8"/>
    <p:sldId id="509" r:id="rId9"/>
    <p:sldId id="522" r:id="rId10"/>
    <p:sldId id="516" r:id="rId11"/>
    <p:sldId id="11088409" r:id="rId12"/>
    <p:sldId id="11088410" r:id="rId13"/>
    <p:sldId id="11088392" r:id="rId14"/>
    <p:sldId id="304" r:id="rId15"/>
    <p:sldId id="527" r:id="rId16"/>
    <p:sldId id="290" r:id="rId17"/>
    <p:sldId id="11088411" r:id="rId18"/>
    <p:sldId id="11088412" r:id="rId19"/>
    <p:sldId id="517" r:id="rId20"/>
    <p:sldId id="518" r:id="rId21"/>
    <p:sldId id="11088397" r:id="rId22"/>
    <p:sldId id="519" r:id="rId23"/>
    <p:sldId id="11088398" r:id="rId24"/>
    <p:sldId id="11088413" r:id="rId25"/>
    <p:sldId id="11088399" r:id="rId26"/>
    <p:sldId id="521" r:id="rId27"/>
    <p:sldId id="11088400" r:id="rId28"/>
    <p:sldId id="1108840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021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879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8961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ea typeface="Arial-Rounded" panose="020B0500000000000000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 panose="020B050000000000000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 panose="020B050000000000000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 panose="020B0500000000000000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 panose="020B0500000000000000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 panose="020B0500000000000000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 panose="020B0500000000000000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ea typeface="Arial-Rounded" panose="020B0500000000000000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5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ea typeface="Arial-Rounded" panose="020B0500000000000000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7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ea typeface="Arial-Rounded" panose="020B0500000000000000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28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29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747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48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40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3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6.xml"/><Relationship Id="rId10" Type="http://schemas.openxmlformats.org/officeDocument/2006/relationships/slideLayout" Target="../slideLayouts/slideLayout60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Luyện đọc từ khó"/>
          <p:cNvSpPr txBox="1"/>
          <p:nvPr/>
        </p:nvSpPr>
        <p:spPr>
          <a:xfrm>
            <a:off x="4273403" y="416606"/>
            <a:ext cx="34089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b="1" noProof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Tiếng</a:t>
            </a:r>
            <a:r>
              <a:rPr lang="en-US" sz="44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</a:t>
            </a:r>
            <a:r>
              <a:rPr lang="en-US" sz="4400" b="1" noProof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Việt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itchFamily="34" charset="0"/>
              <a:cs typeface="iCiel Cucho" pitchFamily="50" charset="0"/>
            </a:endParaRPr>
          </a:p>
        </p:txBody>
      </p:sp>
      <p:sp>
        <p:nvSpPr>
          <p:cNvPr id="32" name="Luyện đọc từ khó"/>
          <p:cNvSpPr txBox="1"/>
          <p:nvPr/>
        </p:nvSpPr>
        <p:spPr>
          <a:xfrm>
            <a:off x="2366092" y="1186047"/>
            <a:ext cx="6329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Đǌ</a:t>
            </a:r>
            <a:r>
              <a:rPr 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: Cánh cửa nhớ bà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itchFamily="34" charset="0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70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4558" y="1813932"/>
            <a:ext cx="669699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</a:rPr>
              <a:t>Ngày cháu còn thấp bé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</a:rPr>
              <a:t>Cánh cửa có hai then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</a:rPr>
              <a:t>Cháu chỉ cài then dưới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</a:rPr>
              <a:t>Nhờ bà cài then trên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92780" y="427821"/>
            <a:ext cx="5365827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</a:rPr>
              <a:t>Ngắt nghỉ đoạn thơ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Arial-Rounded" panose="020B050000000000000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5616790" y="2053797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8059892" y="2019500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8137578" y="2053797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346272" y="2738008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725456" y="2785898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787980" y="2785898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252550" y="3505445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876836" y="3462279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948512" y="3472956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963930" y="4254516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590374" y="4228677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7675360" y="4228677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90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Arial-Rounded" panose="020B0500000000000000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945" y="-28605"/>
            <a:ext cx="906780" cy="84836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447679" y="1141412"/>
            <a:ext cx="59967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Nunito Black" pitchFamily="2" charset="0"/>
                <a:cs typeface="Times New Roman" panose="02020603050405020304" pitchFamily="18" charset="0"/>
              </a:rPr>
              <a:t>     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Then (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)</a:t>
            </a:r>
            <a:endParaRPr lang="vi-VN" sz="3200" dirty="0"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40580" y="1141412"/>
            <a:ext cx="504060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tre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gỗ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sắt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cài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7254" y="2815987"/>
            <a:ext cx="2767187" cy="3238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Oval 32"/>
          <p:cNvSpPr/>
          <p:nvPr/>
        </p:nvSpPr>
        <p:spPr>
          <a:xfrm>
            <a:off x="7274405" y="3055490"/>
            <a:ext cx="1163694" cy="635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latin typeface="+mn-ea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7307795" y="3748726"/>
            <a:ext cx="1163694" cy="6356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26" grpId="0"/>
      <p:bldP spid="31" grpId="0"/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149288"/>
            <a:ext cx="3972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Arial-Rounded" panose="020B0500000000000000" pitchFamily="34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Arial-Rounded" panose="020B0500000000000000" pitchFamily="34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Arial-Rounded" panose="020B0500000000000000" pitchFamily="34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Arial-Rounded" panose="020B0500000000000000" pitchFamily="34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Arial-Rounded" panose="020B0500000000000000"/>
              <a:cs typeface="Arial-Rounded" panose="020B0500000000000000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dirty="0">
                <a:latin typeface="Nunito Black" pitchFamily="2" charset="0"/>
                <a:cs typeface="Arial-Rounded" panose="020B0500000000000000" pitchFamily="34" charset="0"/>
              </a:rPr>
              <a:t>Ngày cháu còn thấp bé</a:t>
            </a:r>
          </a:p>
          <a:p>
            <a:pPr marL="0" indent="0">
              <a:buNone/>
            </a:pPr>
            <a:r>
              <a:rPr lang="vi-VN" dirty="0">
                <a:latin typeface="Nunito Black" pitchFamily="2" charset="0"/>
                <a:cs typeface="Arial-Rounded" panose="020B0500000000000000" pitchFamily="34" charset="0"/>
              </a:rPr>
              <a:t>Cánh cửa có hai then</a:t>
            </a:r>
          </a:p>
          <a:p>
            <a:pPr marL="0" indent="0">
              <a:buNone/>
            </a:pPr>
            <a:r>
              <a:rPr lang="vi-VN" dirty="0">
                <a:latin typeface="Nunito Black" pitchFamily="2" charset="0"/>
                <a:cs typeface="Arial-Rounded" panose="020B0500000000000000" pitchFamily="34" charset="0"/>
              </a:rPr>
              <a:t>Cháu chỉ cài then dưới</a:t>
            </a:r>
          </a:p>
          <a:p>
            <a:pPr marL="0" indent="0">
              <a:buNone/>
            </a:pPr>
            <a:r>
              <a:rPr lang="vi-VN" dirty="0">
                <a:latin typeface="Nunito Black" pitchFamily="2" charset="0"/>
                <a:cs typeface="Arial-Rounded" panose="020B0500000000000000" pitchFamily="34" charset="0"/>
              </a:rPr>
              <a:t>Nhờ bà cài then trên</a:t>
            </a:r>
          </a:p>
          <a:p>
            <a:pPr marL="0" indent="0">
              <a:buNone/>
            </a:pPr>
            <a:endParaRPr lang="vi-VN" dirty="0">
              <a:latin typeface="Nunito Black" pitchFamily="2" charset="0"/>
              <a:cs typeface="Arial-Rounded" panose="020B0500000000000000" pitchFamily="34" charset="0"/>
            </a:endParaRPr>
          </a:p>
          <a:p>
            <a:pPr marL="0" indent="0">
              <a:buNone/>
            </a:pPr>
            <a:r>
              <a:rPr lang="vi-VN" dirty="0">
                <a:latin typeface="Nunito Black" pitchFamily="2" charset="0"/>
                <a:cs typeface="Arial-Rounded" panose="020B0500000000000000" pitchFamily="34" charset="0"/>
              </a:rPr>
              <a:t>Mỗi năm cháu lớn lên</a:t>
            </a:r>
          </a:p>
          <a:p>
            <a:pPr marL="0" indent="0">
              <a:buNone/>
            </a:pPr>
            <a:r>
              <a:rPr lang="vi-VN" dirty="0">
                <a:latin typeface="Nunito Black" pitchFamily="2" charset="0"/>
                <a:cs typeface="Arial-Rounded" panose="020B0500000000000000" pitchFamily="34" charset="0"/>
              </a:rPr>
              <a:t>Bà lưng còng cắm cúi</a:t>
            </a:r>
          </a:p>
          <a:p>
            <a:pPr marL="0" indent="0">
              <a:buNone/>
            </a:pPr>
            <a:r>
              <a:rPr lang="vi-VN" dirty="0">
                <a:latin typeface="Nunito Black" pitchFamily="2" charset="0"/>
                <a:cs typeface="Arial-Rounded" panose="020B0500000000000000" pitchFamily="34" charset="0"/>
              </a:rPr>
              <a:t>Cháu cài được then trên</a:t>
            </a:r>
          </a:p>
          <a:p>
            <a:pPr marL="0" indent="0">
              <a:buNone/>
            </a:pPr>
            <a:r>
              <a:rPr lang="vi-VN" dirty="0">
                <a:latin typeface="Nunito Black" pitchFamily="2" charset="0"/>
                <a:cs typeface="Arial-Rounded" panose="020B0500000000000000" pitchFamily="34" charset="0"/>
              </a:rPr>
              <a:t>Bà chỉ cài then dưới</a:t>
            </a:r>
          </a:p>
          <a:p>
            <a:pPr marL="0" indent="0">
              <a:buNone/>
            </a:pPr>
            <a:endParaRPr lang="vi-VN" dirty="0">
              <a:latin typeface="Nunito Black" pitchFamily="2" charset="0"/>
              <a:cs typeface="Arial-Rounded" panose="020B0500000000000000" pitchFamily="34" charset="0"/>
            </a:endParaRPr>
          </a:p>
        </p:txBody>
      </p:sp>
      <p:sp>
        <p:nvSpPr>
          <p:cNvPr id="5" name="Content Placeholder 1"/>
          <p:cNvSpPr/>
          <p:nvPr/>
        </p:nvSpPr>
        <p:spPr>
          <a:xfrm>
            <a:off x="6679567" y="1251074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Nay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cháu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về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nhà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mới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Arial-Rounded" panose="020B050000000000000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Bao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cánh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cửa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 - ô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trời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Arial-Rounded" panose="020B050000000000000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Mỗi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lần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tay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đẩy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cửa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Arial-Rounded" panose="020B050000000000000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Lại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nhớ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bà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khôn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nguôi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058" y="3677089"/>
            <a:ext cx="5278019" cy="2840551"/>
          </a:xfrm>
          <a:prstGeom prst="rect">
            <a:avLst/>
          </a:prstGeom>
        </p:spPr>
      </p:pic>
      <p:sp>
        <p:nvSpPr>
          <p:cNvPr id="9" name="TextBox 19"/>
          <p:cNvSpPr txBox="1"/>
          <p:nvPr/>
        </p:nvSpPr>
        <p:spPr>
          <a:xfrm>
            <a:off x="727075" y="5805433"/>
            <a:ext cx="4931603" cy="822254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>
                <a:solidFill>
                  <a:prstClr val="white"/>
                </a:solidFill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nối tiếp khổ thơ.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43" y="738145"/>
            <a:ext cx="5270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96" y="3323493"/>
            <a:ext cx="5270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312" y="667722"/>
            <a:ext cx="527050" cy="258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5398" y="1349663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-4127" y="3903654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5864008" y="1231044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087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9" grpId="0" animBg="1"/>
      <p:bldP spid="9" grpId="1" animBg="1"/>
      <p:bldP spid="11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/>
          <p:nvPr/>
        </p:nvSpPr>
        <p:spPr>
          <a:xfrm>
            <a:off x="4084956" y="512636"/>
            <a:ext cx="3495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Cánh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cửa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nhớ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bà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1"/>
          <p:cNvSpPr txBox="1"/>
          <p:nvPr/>
        </p:nvSpPr>
        <p:spPr>
          <a:xfrm>
            <a:off x="1298713" y="1253173"/>
            <a:ext cx="5064025" cy="435165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Nunito Black" pitchFamily="2" charset="0"/>
                <a:cs typeface="Times New Roman" panose="02020603050405020304" pitchFamily="18" charset="0"/>
              </a:rPr>
              <a:t>Ngày cháu còn thấp bé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Nunito Black" pitchFamily="2" charset="0"/>
                <a:cs typeface="Times New Roman" panose="02020603050405020304" pitchFamily="18" charset="0"/>
              </a:rPr>
              <a:t>Cánh cửa có hai then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Nunito Black" pitchFamily="2" charset="0"/>
                <a:cs typeface="Times New Roman" panose="02020603050405020304" pitchFamily="18" charset="0"/>
              </a:rPr>
              <a:t>Cháu chỉ cài then dưới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Nunito Black" pitchFamily="2" charset="0"/>
                <a:cs typeface="Times New Roman" panose="02020603050405020304" pitchFamily="18" charset="0"/>
              </a:rPr>
              <a:t>Nhờ bà cài then trên</a:t>
            </a:r>
            <a:r>
              <a:rPr lang="en-US" sz="12800" dirty="0">
                <a:latin typeface="Nunito Black" pitchFamily="2" charset="0"/>
                <a:cs typeface="Times New Roman" panose="02020603050405020304" pitchFamily="18" charset="0"/>
              </a:rPr>
              <a:t>.</a:t>
            </a:r>
            <a:endParaRPr lang="vi-VN" sz="12800" dirty="0">
              <a:latin typeface="Nunito Black" pitchFamily="2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vi-VN" sz="12800" dirty="0">
              <a:latin typeface="Nunito Black" pitchFamily="2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Nunito Black" pitchFamily="2" charset="0"/>
                <a:cs typeface="Times New Roman" panose="02020603050405020304" pitchFamily="18" charset="0"/>
              </a:rPr>
              <a:t>Mỗi năm cháu lớn lên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Nunito Black" pitchFamily="2" charset="0"/>
                <a:cs typeface="Times New Roman" panose="02020603050405020304" pitchFamily="18" charset="0"/>
              </a:rPr>
              <a:t>Bà lưng còng cắm cúi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Nunito Black" pitchFamily="2" charset="0"/>
                <a:cs typeface="Times New Roman" panose="02020603050405020304" pitchFamily="18" charset="0"/>
              </a:rPr>
              <a:t>Cháu cài được then trên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Nunito Black" pitchFamily="2" charset="0"/>
                <a:cs typeface="Times New Roman" panose="02020603050405020304" pitchFamily="18" charset="0"/>
              </a:rPr>
              <a:t>Bà chỉ cài then dưới</a:t>
            </a:r>
            <a:r>
              <a:rPr lang="en-US" sz="12800" dirty="0">
                <a:latin typeface="Nunito Black" pitchFamily="2" charset="0"/>
                <a:cs typeface="Times New Roman" panose="02020603050405020304" pitchFamily="18" charset="0"/>
              </a:rPr>
              <a:t>.</a:t>
            </a:r>
            <a:endParaRPr lang="vi-VN" sz="12800" dirty="0">
              <a:latin typeface="Nunito Black" pitchFamily="2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vi-VN" sz="12800" dirty="0"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1"/>
          <p:cNvSpPr/>
          <p:nvPr/>
        </p:nvSpPr>
        <p:spPr>
          <a:xfrm>
            <a:off x="6677025" y="1077221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Nay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cháu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mới</a:t>
            </a:r>
            <a:endParaRPr lang="en-US" sz="3200" dirty="0">
              <a:solidFill>
                <a:prstClr val="black"/>
              </a:solidFill>
              <a:latin typeface="Nunito Black" pitchFamily="2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Bao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- ô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trời</a:t>
            </a:r>
            <a:endParaRPr lang="en-US" sz="3200" dirty="0">
              <a:solidFill>
                <a:prstClr val="black"/>
              </a:solidFill>
              <a:latin typeface="Nunito Black" pitchFamily="2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đẩy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cửa</a:t>
            </a:r>
            <a:endParaRPr lang="en-US" sz="3200" dirty="0">
              <a:solidFill>
                <a:prstClr val="black"/>
              </a:solidFill>
              <a:latin typeface="Nunito Black" pitchFamily="2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khôn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nguôi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870" y="3829878"/>
            <a:ext cx="4890089" cy="2742403"/>
          </a:xfrm>
          <a:prstGeom prst="rect">
            <a:avLst/>
          </a:prstGeom>
        </p:spPr>
      </p:pic>
      <p:sp>
        <p:nvSpPr>
          <p:cNvPr id="6" name="TextBox 19"/>
          <p:cNvSpPr txBox="1"/>
          <p:nvPr/>
        </p:nvSpPr>
        <p:spPr>
          <a:xfrm>
            <a:off x="2119601" y="5609668"/>
            <a:ext cx="2588964" cy="735696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err="1">
                <a:solidFill>
                  <a:schemeClr val="bg1"/>
                </a:solidFill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800">
                <a:solidFill>
                  <a:schemeClr val="bg1"/>
                </a:solidFill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cả bài.</a:t>
            </a:r>
            <a:endParaRPr lang="en-US" sz="2800" dirty="0">
              <a:solidFill>
                <a:schemeClr val="bg1"/>
              </a:solidFill>
              <a:latin typeface="Nunito Black" pitchFamily="2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17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38870" y="2985668"/>
            <a:ext cx="5114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Trả</a:t>
            </a:r>
            <a:r>
              <a:rPr lang="en-US" sz="54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lời</a:t>
            </a:r>
            <a:r>
              <a:rPr lang="en-US" sz="54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hỏi</a:t>
            </a:r>
            <a:endParaRPr lang="en-US" sz="5400" dirty="0">
              <a:solidFill>
                <a:srgbClr val="FF000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7339" y="2091933"/>
            <a:ext cx="11420835" cy="727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1</a:t>
            </a:r>
            <a:r>
              <a:rPr lang="vi-VN" sz="30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Nunito Black" pitchFamily="2" charset="0"/>
                <a:cs typeface="Times New Roman" panose="02020603050405020304" pitchFamily="18" charset="0"/>
              </a:rPr>
              <a:t>Ngày</a:t>
            </a:r>
            <a:r>
              <a:rPr lang="en-US" sz="3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Nunito Black" pitchFamily="2" charset="0"/>
                <a:cs typeface="Times New Roman" panose="02020603050405020304" pitchFamily="18" charset="0"/>
              </a:rPr>
              <a:t>cháu</a:t>
            </a:r>
            <a:r>
              <a:rPr lang="en-US" sz="3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Nunito Black" pitchFamily="2" charset="0"/>
                <a:cs typeface="Times New Roman" panose="02020603050405020304" pitchFamily="18" charset="0"/>
              </a:rPr>
              <a:t>còn</a:t>
            </a:r>
            <a:r>
              <a:rPr lang="en-US" sz="3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Nunito Black" pitchFamily="2" charset="0"/>
                <a:cs typeface="Times New Roman" panose="02020603050405020304" pitchFamily="18" charset="0"/>
              </a:rPr>
              <a:t>nhỏ</a:t>
            </a:r>
            <a:r>
              <a:rPr lang="en-US" sz="3000" dirty="0">
                <a:latin typeface="Nunito Black" pitchFamily="2" charset="0"/>
                <a:cs typeface="Times New Roman" panose="02020603050405020304" pitchFamily="18" charset="0"/>
              </a:rPr>
              <a:t>, ai </a:t>
            </a:r>
            <a:r>
              <a:rPr lang="en-US" sz="3000" dirty="0" err="1">
                <a:latin typeface="Nunito Black" pitchFamily="2" charset="0"/>
                <a:cs typeface="Times New Roman" panose="02020603050405020304" pitchFamily="18" charset="0"/>
              </a:rPr>
              <a:t>thường</a:t>
            </a:r>
            <a:r>
              <a:rPr lang="en-US" sz="3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Nunito Black" pitchFamily="2" charset="0"/>
                <a:cs typeface="Times New Roman" panose="02020603050405020304" pitchFamily="18" charset="0"/>
              </a:rPr>
              <a:t>cài</a:t>
            </a:r>
            <a:r>
              <a:rPr lang="en-US" sz="3000" dirty="0">
                <a:latin typeface="Nunito Black" pitchFamily="2" charset="0"/>
                <a:cs typeface="Times New Roman" panose="02020603050405020304" pitchFamily="18" charset="0"/>
              </a:rPr>
              <a:t> then </a:t>
            </a:r>
            <a:r>
              <a:rPr lang="en-US" sz="3000" dirty="0" err="1">
                <a:latin typeface="Nunito Black" pitchFamily="2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Nunito Black" pitchFamily="2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Nunito Black" pitchFamily="2" charset="0"/>
                <a:cs typeface="Times New Roman" panose="02020603050405020304" pitchFamily="18" charset="0"/>
              </a:rPr>
              <a:t>cánh</a:t>
            </a:r>
            <a:r>
              <a:rPr lang="en-US" sz="3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Nunito Black" pitchFamily="2" charset="0"/>
                <a:cs typeface="Times New Roman" panose="02020603050405020304" pitchFamily="18" charset="0"/>
              </a:rPr>
              <a:t>cửa</a:t>
            </a:r>
            <a:r>
              <a:rPr lang="en-US" sz="3000" dirty="0">
                <a:latin typeface="Nunito Black" pitchFamily="2" charset="0"/>
                <a:cs typeface="Times New Roman" panose="02020603050405020304" pitchFamily="18" charset="0"/>
              </a:rPr>
              <a:t>?</a:t>
            </a:r>
            <a:endParaRPr lang="vi-VN" sz="3000" dirty="0"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8643" y="3040589"/>
            <a:ext cx="10020557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cháu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bà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cài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then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cánh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cửa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30891"/>
          <a:stretch>
            <a:fillRect/>
          </a:stretch>
        </p:blipFill>
        <p:spPr>
          <a:xfrm>
            <a:off x="351643" y="215651"/>
            <a:ext cx="2652053" cy="2088406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7195" y="2304057"/>
            <a:ext cx="11027723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cháu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bà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cài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then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cánh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cửa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?</a:t>
            </a:r>
            <a:endParaRPr lang="vi-VN" sz="3600" dirty="0"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1643" y="4146995"/>
            <a:ext cx="1161506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Khi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cháu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lớn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bà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cài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then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dưới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cánh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cửa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lưng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bà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còng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/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bà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tới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then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nữa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FF000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30891"/>
          <a:stretch>
            <a:fillRect/>
          </a:stretch>
        </p:blipFill>
        <p:spPr>
          <a:xfrm>
            <a:off x="351643" y="215651"/>
            <a:ext cx="2652053" cy="2088406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656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5911" y="517966"/>
            <a:ext cx="1087201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3</a:t>
            </a: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>
                <a:latin typeface="Nunito Black" pitchFamily="2" charset="0"/>
                <a:cs typeface="Times New Roman" panose="02020603050405020304" pitchFamily="18" charset="0"/>
              </a:rPr>
              <a:t>3 khổ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>
                <a:latin typeface="Nunito Black" pitchFamily="2" charset="0"/>
                <a:cs typeface="Times New Roman" panose="02020603050405020304" pitchFamily="18" charset="0"/>
              </a:rPr>
              <a:t>thơ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.</a:t>
            </a:r>
            <a:endParaRPr lang="vi-VN" sz="3600" dirty="0">
              <a:latin typeface="Nunito Black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68726"/>
          <a:stretch>
            <a:fillRect/>
          </a:stretch>
        </p:blipFill>
        <p:spPr>
          <a:xfrm>
            <a:off x="1150024" y="2936173"/>
            <a:ext cx="3155061" cy="34038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4294" r="34432"/>
          <a:stretch>
            <a:fillRect/>
          </a:stretch>
        </p:blipFill>
        <p:spPr>
          <a:xfrm>
            <a:off x="4518469" y="2936173"/>
            <a:ext cx="3155061" cy="34038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7905" r="821"/>
          <a:stretch>
            <a:fillRect/>
          </a:stretch>
        </p:blipFill>
        <p:spPr>
          <a:xfrm>
            <a:off x="8100297" y="2867202"/>
            <a:ext cx="3155061" cy="34728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54974 -0.0027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87" y="-13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0.27943 0.0138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71" y="69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28359 1.11111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6364" y="1135749"/>
            <a:ext cx="1032421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4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tình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cháu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bà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mới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?</a:t>
            </a:r>
            <a:endParaRPr lang="vi-VN" sz="4000" dirty="0"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0255" y="3125767"/>
            <a:ext cx="803376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Mỗi</a:t>
            </a:r>
            <a:r>
              <a:rPr lang="en-US" sz="4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lần</a:t>
            </a:r>
            <a:r>
              <a:rPr lang="en-US" sz="4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tay</a:t>
            </a:r>
            <a:r>
              <a:rPr lang="en-US" sz="4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đẩy</a:t>
            </a:r>
            <a:r>
              <a:rPr lang="en-US" sz="4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cửa</a:t>
            </a:r>
            <a:endParaRPr lang="en-US" sz="4000" dirty="0">
              <a:solidFill>
                <a:srgbClr val="FF0000"/>
              </a:solidFill>
              <a:latin typeface="Nunito Black" pitchFamily="2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    </a:t>
            </a:r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bà</a:t>
            </a:r>
            <a:r>
              <a:rPr lang="en-US" sz="4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khôn</a:t>
            </a:r>
            <a:r>
              <a:rPr lang="en-US" sz="4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nguôi</a:t>
            </a:r>
            <a:r>
              <a:rPr lang="en-US" sz="40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.</a:t>
            </a:r>
            <a:endParaRPr lang="vi-VN" sz="4000" dirty="0">
              <a:solidFill>
                <a:srgbClr val="FF000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52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/>
          <p:nvPr/>
        </p:nvSpPr>
        <p:spPr>
          <a:xfrm>
            <a:off x="4084956" y="512636"/>
            <a:ext cx="3495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Cánh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cửa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nhớ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bà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1"/>
          <p:cNvSpPr txBox="1"/>
          <p:nvPr/>
        </p:nvSpPr>
        <p:spPr>
          <a:xfrm>
            <a:off x="1298713" y="1253173"/>
            <a:ext cx="5064025" cy="435165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Nunito Black" pitchFamily="2" charset="0"/>
                <a:cs typeface="Times New Roman" panose="02020603050405020304" pitchFamily="18" charset="0"/>
              </a:rPr>
              <a:t>Ngày cháu còn thấp bé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Nunito Black" pitchFamily="2" charset="0"/>
                <a:cs typeface="Times New Roman" panose="02020603050405020304" pitchFamily="18" charset="0"/>
              </a:rPr>
              <a:t>Cánh cửa có hai then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Nunito Black" pitchFamily="2" charset="0"/>
                <a:cs typeface="Times New Roman" panose="02020603050405020304" pitchFamily="18" charset="0"/>
              </a:rPr>
              <a:t>Cháu chỉ cài then dưới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Nunito Black" pitchFamily="2" charset="0"/>
                <a:cs typeface="Times New Roman" panose="02020603050405020304" pitchFamily="18" charset="0"/>
              </a:rPr>
              <a:t>Nhờ bà cài then trên</a:t>
            </a:r>
            <a:r>
              <a:rPr lang="en-US" sz="12800" dirty="0">
                <a:latin typeface="Nunito Black" pitchFamily="2" charset="0"/>
                <a:cs typeface="Times New Roman" panose="02020603050405020304" pitchFamily="18" charset="0"/>
              </a:rPr>
              <a:t>.</a:t>
            </a:r>
            <a:endParaRPr lang="vi-VN" sz="12800" dirty="0">
              <a:latin typeface="Nunito Black" pitchFamily="2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vi-VN" sz="12800" dirty="0">
              <a:latin typeface="Nunito Black" pitchFamily="2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Nunito Black" pitchFamily="2" charset="0"/>
                <a:cs typeface="Times New Roman" panose="02020603050405020304" pitchFamily="18" charset="0"/>
              </a:rPr>
              <a:t>Mỗi năm cháu lớn lên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Nunito Black" pitchFamily="2" charset="0"/>
                <a:cs typeface="Times New Roman" panose="02020603050405020304" pitchFamily="18" charset="0"/>
              </a:rPr>
              <a:t>Bà lưng còng cắm cúi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Nunito Black" pitchFamily="2" charset="0"/>
                <a:cs typeface="Times New Roman" panose="02020603050405020304" pitchFamily="18" charset="0"/>
              </a:rPr>
              <a:t>Cháu cài được then trên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Nunito Black" pitchFamily="2" charset="0"/>
                <a:cs typeface="Times New Roman" panose="02020603050405020304" pitchFamily="18" charset="0"/>
              </a:rPr>
              <a:t>Bà chỉ cài then dưới</a:t>
            </a:r>
            <a:r>
              <a:rPr lang="en-US" sz="12800" dirty="0">
                <a:latin typeface="Nunito Black" pitchFamily="2" charset="0"/>
                <a:cs typeface="Times New Roman" panose="02020603050405020304" pitchFamily="18" charset="0"/>
              </a:rPr>
              <a:t>.</a:t>
            </a:r>
            <a:endParaRPr lang="vi-VN" sz="12800" dirty="0">
              <a:latin typeface="Nunito Black" pitchFamily="2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vi-VN" sz="12800" dirty="0"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1"/>
          <p:cNvSpPr/>
          <p:nvPr/>
        </p:nvSpPr>
        <p:spPr>
          <a:xfrm>
            <a:off x="6677025" y="1077221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Nay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cháu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mới</a:t>
            </a:r>
            <a:endParaRPr lang="en-US" sz="3200" dirty="0">
              <a:solidFill>
                <a:prstClr val="black"/>
              </a:solidFill>
              <a:latin typeface="Nunito Black" pitchFamily="2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Bao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- ô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trời</a:t>
            </a:r>
            <a:endParaRPr lang="en-US" sz="3200" dirty="0">
              <a:solidFill>
                <a:prstClr val="black"/>
              </a:solidFill>
              <a:latin typeface="Nunito Black" pitchFamily="2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đẩy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cửa</a:t>
            </a:r>
            <a:endParaRPr lang="en-US" sz="3200" dirty="0">
              <a:solidFill>
                <a:prstClr val="black"/>
              </a:solidFill>
              <a:latin typeface="Nunito Black" pitchFamily="2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khôn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nguôi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870" y="3829878"/>
            <a:ext cx="4890089" cy="2742403"/>
          </a:xfrm>
          <a:prstGeom prst="rect">
            <a:avLst/>
          </a:prstGeom>
        </p:spPr>
      </p:pic>
      <p:sp>
        <p:nvSpPr>
          <p:cNvPr id="6" name="TextBox 19"/>
          <p:cNvSpPr txBox="1"/>
          <p:nvPr/>
        </p:nvSpPr>
        <p:spPr>
          <a:xfrm>
            <a:off x="2119601" y="5609668"/>
            <a:ext cx="2969234" cy="735696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 đọc lại.</a:t>
            </a:r>
            <a:endParaRPr lang="en-US" sz="2800" dirty="0">
              <a:solidFill>
                <a:schemeClr val="bg1"/>
              </a:solidFill>
              <a:latin typeface="Nunito Black" pitchFamily="2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91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047546" y="2517408"/>
            <a:ext cx="5524737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unito Black" pitchFamily="2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kumimoji="0" lang="en-US" altLang="zh-CN" sz="72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Nunito Black" pitchFamily="2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70568" y="2985668"/>
            <a:ext cx="5114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Luyện</a:t>
            </a:r>
            <a:r>
              <a:rPr lang="en-US" sz="72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tập</a:t>
            </a:r>
            <a:endParaRPr lang="en-US" sz="7200" dirty="0">
              <a:solidFill>
                <a:srgbClr val="FF000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87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6013" y="1217071"/>
            <a:ext cx="85973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1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Nunito Black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30891"/>
          <a:stretch>
            <a:fillRect/>
          </a:stretch>
        </p:blipFill>
        <p:spPr>
          <a:xfrm>
            <a:off x="233622" y="209818"/>
            <a:ext cx="2439146" cy="1523393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oup 6"/>
          <p:cNvGrpSpPr/>
          <p:nvPr/>
        </p:nvGrpSpPr>
        <p:grpSpPr>
          <a:xfrm>
            <a:off x="2798284" y="2341328"/>
            <a:ext cx="3527399" cy="957331"/>
            <a:chOff x="777906" y="2185316"/>
            <a:chExt cx="1401760" cy="728630"/>
          </a:xfrm>
        </p:grpSpPr>
        <p:pic>
          <p:nvPicPr>
            <p:cNvPr id="8" name="Picture 2" descr="Cloud Cartoon Images | Cartoon clouds, Diy creative crafts, Diy cloud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004496" y="2227869"/>
              <a:ext cx="1175170" cy="650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 dirty="0" err="1">
                  <a:solidFill>
                    <a:srgbClr val="FF0000"/>
                  </a:solidFill>
                  <a:latin typeface="Nunito Black" pitchFamily="2" charset="0"/>
                  <a:cs typeface="Times New Roman" panose="02020603050405020304" pitchFamily="18" charset="0"/>
                </a:rPr>
                <a:t>cánh</a:t>
              </a:r>
              <a:r>
                <a:rPr lang="en-US" sz="3600" dirty="0">
                  <a:solidFill>
                    <a:srgbClr val="FF0000"/>
                  </a:solidFill>
                  <a:latin typeface="Nunito Black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Nunito Black" pitchFamily="2" charset="0"/>
                  <a:cs typeface="Times New Roman" panose="02020603050405020304" pitchFamily="18" charset="0"/>
                </a:rPr>
                <a:t>cửa</a:t>
              </a:r>
              <a:endParaRPr lang="vi-VN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396608" y="2386328"/>
            <a:ext cx="2099427" cy="855016"/>
            <a:chOff x="777906" y="2105633"/>
            <a:chExt cx="1323291" cy="688114"/>
          </a:xfrm>
        </p:grpSpPr>
        <p:pic>
          <p:nvPicPr>
            <p:cNvPr id="11" name="Picture 2" descr="Cloud Cartoon Images | Cartoon clouds, Diy creative crafts, Diy clouds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094301" cy="608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053529" y="2105633"/>
              <a:ext cx="1047668" cy="687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 dirty="0" err="1">
                  <a:solidFill>
                    <a:srgbClr val="FF0000"/>
                  </a:solidFill>
                  <a:latin typeface="Nunito Black" pitchFamily="2" charset="0"/>
                  <a:cs typeface="Times New Roman" panose="02020603050405020304" pitchFamily="18" charset="0"/>
                </a:rPr>
                <a:t>cài</a:t>
              </a:r>
              <a:endParaRPr lang="vi-VN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95817" y="3892021"/>
            <a:ext cx="2163199" cy="923018"/>
            <a:chOff x="777906" y="2109846"/>
            <a:chExt cx="1363487" cy="751747"/>
          </a:xfrm>
        </p:grpSpPr>
        <p:pic>
          <p:nvPicPr>
            <p:cNvPr id="14" name="Picture 2" descr="Cloud Cartoon Images | Cartoon clouds, Diy creative crafts, Diy clouds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216326" cy="676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093725" y="2109846"/>
              <a:ext cx="1047668" cy="695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 dirty="0" err="1">
                  <a:solidFill>
                    <a:srgbClr val="FF0000"/>
                  </a:solidFill>
                  <a:latin typeface="Nunito Black" pitchFamily="2" charset="0"/>
                  <a:cs typeface="Times New Roman" panose="02020603050405020304" pitchFamily="18" charset="0"/>
                </a:rPr>
                <a:t>lưng</a:t>
              </a:r>
              <a:endParaRPr lang="vi-VN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725717" y="2304973"/>
            <a:ext cx="2142955" cy="854080"/>
            <a:chOff x="1004700" y="2130380"/>
            <a:chExt cx="1350727" cy="683455"/>
          </a:xfrm>
        </p:grpSpPr>
        <p:pic>
          <p:nvPicPr>
            <p:cNvPr id="17" name="Picture 2" descr="Cloud Cartoon Images | Cartoon clouds, Diy creative crafts, Diy clouds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700" y="2185316"/>
              <a:ext cx="1083691" cy="602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1180257" y="2130380"/>
              <a:ext cx="1175170" cy="683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 dirty="0">
                  <a:solidFill>
                    <a:srgbClr val="FF0000"/>
                  </a:solidFill>
                  <a:latin typeface="Nunito Black" pitchFamily="2" charset="0"/>
                  <a:cs typeface="Times New Roman" panose="02020603050405020304" pitchFamily="18" charset="0"/>
                </a:rPr>
                <a:t>then</a:t>
              </a:r>
              <a:endParaRPr lang="vi-VN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929958" y="3931776"/>
            <a:ext cx="2199987" cy="902507"/>
            <a:chOff x="1004700" y="2097959"/>
            <a:chExt cx="1386675" cy="689889"/>
          </a:xfrm>
        </p:grpSpPr>
        <p:pic>
          <p:nvPicPr>
            <p:cNvPr id="20" name="Picture 2" descr="Cloud Cartoon Images | Cartoon clouds, Diy creative crafts, Diy clouds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700" y="2185316"/>
              <a:ext cx="1083691" cy="602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1343707" y="2097959"/>
              <a:ext cx="1047668" cy="652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 dirty="0" err="1">
                  <a:solidFill>
                    <a:srgbClr val="FF0000"/>
                  </a:solidFill>
                  <a:latin typeface="Nunito Black" pitchFamily="2" charset="0"/>
                  <a:cs typeface="Times New Roman" panose="02020603050405020304" pitchFamily="18" charset="0"/>
                </a:rPr>
                <a:t>về</a:t>
              </a:r>
              <a:endParaRPr lang="vi-VN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949480" y="3932948"/>
            <a:ext cx="2023713" cy="999805"/>
            <a:chOff x="1065922" y="2185316"/>
            <a:chExt cx="1275568" cy="568493"/>
          </a:xfrm>
        </p:grpSpPr>
        <p:pic>
          <p:nvPicPr>
            <p:cNvPr id="23" name="Picture 2" descr="Cloud Cartoon Images | Cartoon clouds, Diy creative crafts, Diy clouds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922" y="2185316"/>
              <a:ext cx="1022470" cy="568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1293822" y="2197784"/>
              <a:ext cx="1047668" cy="485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 dirty="0" err="1">
                  <a:solidFill>
                    <a:srgbClr val="FF0000"/>
                  </a:solidFill>
                  <a:latin typeface="Nunito Black" pitchFamily="2" charset="0"/>
                  <a:cs typeface="Times New Roman" panose="02020603050405020304" pitchFamily="18" charset="0"/>
                </a:rPr>
                <a:t>nhà</a:t>
              </a:r>
              <a:endParaRPr lang="vi-VN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668357" y="3894464"/>
            <a:ext cx="2069801" cy="912842"/>
            <a:chOff x="1004700" y="2103682"/>
            <a:chExt cx="1304618" cy="684166"/>
          </a:xfrm>
        </p:grpSpPr>
        <p:pic>
          <p:nvPicPr>
            <p:cNvPr id="26" name="Picture 2" descr="Cloud Cartoon Images | Cartoon clouds, Diy creative crafts, Diy clouds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700" y="2185316"/>
              <a:ext cx="1083691" cy="602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1261650" y="2103682"/>
              <a:ext cx="1047668" cy="640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 dirty="0" err="1">
                  <a:solidFill>
                    <a:srgbClr val="FF0000"/>
                  </a:solidFill>
                  <a:latin typeface="Nunito Black" pitchFamily="2" charset="0"/>
                  <a:cs typeface="Times New Roman" panose="02020603050405020304" pitchFamily="18" charset="0"/>
                </a:rPr>
                <a:t>đẩy</a:t>
              </a:r>
              <a:endParaRPr lang="vi-VN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6713" y="2158127"/>
            <a:ext cx="1111857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2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cửa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”.</a:t>
            </a:r>
            <a:endParaRPr lang="vi-VN" sz="4000" dirty="0"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799" y="4411430"/>
            <a:ext cx="2672191" cy="849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600" b="1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đẩy</a:t>
            </a:r>
            <a:r>
              <a:rPr lang="en-US" sz="36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cửa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, </a:t>
            </a:r>
            <a:endParaRPr lang="en-US" sz="3600" b="1" dirty="0">
              <a:solidFill>
                <a:srgbClr val="FF000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30891"/>
          <a:stretch>
            <a:fillRect/>
          </a:stretch>
        </p:blipFill>
        <p:spPr>
          <a:xfrm>
            <a:off x="233622" y="209818"/>
            <a:ext cx="2439146" cy="1523393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D4B1E6B-25A8-466C-A109-02A15DD3501B}"/>
              </a:ext>
            </a:extLst>
          </p:cNvPr>
          <p:cNvSpPr txBox="1"/>
          <p:nvPr/>
        </p:nvSpPr>
        <p:spPr>
          <a:xfrm>
            <a:off x="2831792" y="4416513"/>
            <a:ext cx="267219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đóng</a:t>
            </a:r>
            <a:r>
              <a:rPr lang="en-US" sz="36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cửa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, </a:t>
            </a:r>
            <a:endParaRPr lang="en-US" sz="3600" b="1" dirty="0">
              <a:solidFill>
                <a:srgbClr val="FF000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FEB1DE-33C6-451D-87E4-109C58A0D2EB}"/>
              </a:ext>
            </a:extLst>
          </p:cNvPr>
          <p:cNvSpPr txBox="1"/>
          <p:nvPr/>
        </p:nvSpPr>
        <p:spPr>
          <a:xfrm>
            <a:off x="4967686" y="4464476"/>
            <a:ext cx="6190644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khép</a:t>
            </a:r>
            <a:r>
              <a:rPr lang="en-US" sz="3600" b="1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cửa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gõ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cửa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mở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cửa</a:t>
            </a:r>
            <a:r>
              <a:rPr lang="en-US" sz="360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, </a:t>
            </a:r>
            <a:endParaRPr lang="en-US" sz="3600" b="1" dirty="0">
              <a:solidFill>
                <a:srgbClr val="FF000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89980F-19A4-7564-D83A-EF751F4DC0C5}"/>
              </a:ext>
            </a:extLst>
          </p:cNvPr>
          <p:cNvSpPr txBox="1"/>
          <p:nvPr/>
        </p:nvSpPr>
        <p:spPr>
          <a:xfrm>
            <a:off x="766747" y="5128827"/>
            <a:ext cx="267219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chốt </a:t>
            </a:r>
            <a:r>
              <a:rPr lang="en-US" sz="360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cửa.</a:t>
            </a:r>
            <a:endParaRPr lang="en-US" sz="3600" b="1" dirty="0">
              <a:solidFill>
                <a:srgbClr val="FF000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03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8" grpId="0"/>
      <p:bldP spid="29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>
            <a:fillRect/>
          </a:stretch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6216" y="1964875"/>
            <a:ext cx="96411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itchFamily="18" charset="0"/>
              </a:rPr>
              <a:t>Vận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itchFamily="18" charset="0"/>
              </a:rPr>
              <a:t>trải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itchFamily="18" charset="0"/>
              </a:rPr>
              <a:t>nghiệm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55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6744" y="2815110"/>
            <a:ext cx="68473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Tiết</a:t>
            </a:r>
            <a:r>
              <a:rPr lang="en-US" sz="66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1 + 2</a:t>
            </a:r>
          </a:p>
          <a:p>
            <a:pPr algn="ctr"/>
            <a:r>
              <a:rPr lang="en-US" sz="66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Đọc</a:t>
            </a:r>
            <a:endParaRPr lang="en-US" sz="6600" b="1" dirty="0">
              <a:solidFill>
                <a:srgbClr val="00B05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91890" y="392881"/>
            <a:ext cx="8238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Nunito Black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3808" y="539147"/>
            <a:ext cx="1007955" cy="531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935" y="1665419"/>
            <a:ext cx="3220130" cy="4616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/>
          <p:nvPr/>
        </p:nvSpPr>
        <p:spPr>
          <a:xfrm>
            <a:off x="4084956" y="512636"/>
            <a:ext cx="3495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Cánh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cửa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nhớ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bà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1"/>
          <p:cNvSpPr txBox="1"/>
          <p:nvPr/>
        </p:nvSpPr>
        <p:spPr>
          <a:xfrm>
            <a:off x="1298713" y="1253173"/>
            <a:ext cx="5064025" cy="435165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Nunito Black" pitchFamily="2" charset="0"/>
                <a:cs typeface="Times New Roman" panose="02020603050405020304" pitchFamily="18" charset="0"/>
              </a:rPr>
              <a:t>Ngày cháu còn thấp bé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Nunito Black" pitchFamily="2" charset="0"/>
                <a:cs typeface="Times New Roman" panose="02020603050405020304" pitchFamily="18" charset="0"/>
              </a:rPr>
              <a:t>Cánh cửa có hai then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Nunito Black" pitchFamily="2" charset="0"/>
                <a:cs typeface="Times New Roman" panose="02020603050405020304" pitchFamily="18" charset="0"/>
              </a:rPr>
              <a:t>Cháu chỉ cài then dưới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Nunito Black" pitchFamily="2" charset="0"/>
                <a:cs typeface="Times New Roman" panose="02020603050405020304" pitchFamily="18" charset="0"/>
              </a:rPr>
              <a:t>Nhờ bà cài then trên</a:t>
            </a:r>
            <a:r>
              <a:rPr lang="en-US" sz="12800" dirty="0">
                <a:latin typeface="Nunito Black" pitchFamily="2" charset="0"/>
                <a:cs typeface="Times New Roman" panose="02020603050405020304" pitchFamily="18" charset="0"/>
              </a:rPr>
              <a:t>.</a:t>
            </a:r>
            <a:endParaRPr lang="vi-VN" sz="12800" dirty="0">
              <a:latin typeface="Nunito Black" pitchFamily="2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vi-VN" sz="12800" dirty="0">
              <a:latin typeface="Nunito Black" pitchFamily="2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Nunito Black" pitchFamily="2" charset="0"/>
                <a:cs typeface="Times New Roman" panose="02020603050405020304" pitchFamily="18" charset="0"/>
              </a:rPr>
              <a:t>Mỗi năm cháu lớn lên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Nunito Black" pitchFamily="2" charset="0"/>
                <a:cs typeface="Times New Roman" panose="02020603050405020304" pitchFamily="18" charset="0"/>
              </a:rPr>
              <a:t>Bà lưng còng cắm cúi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Nunito Black" pitchFamily="2" charset="0"/>
                <a:cs typeface="Times New Roman" panose="02020603050405020304" pitchFamily="18" charset="0"/>
              </a:rPr>
              <a:t>Cháu cài được then trên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Nunito Black" pitchFamily="2" charset="0"/>
                <a:cs typeface="Times New Roman" panose="02020603050405020304" pitchFamily="18" charset="0"/>
              </a:rPr>
              <a:t>Bà chỉ cài then dưới</a:t>
            </a:r>
            <a:r>
              <a:rPr lang="en-US" sz="12800" dirty="0">
                <a:latin typeface="Nunito Black" pitchFamily="2" charset="0"/>
                <a:cs typeface="Times New Roman" panose="02020603050405020304" pitchFamily="18" charset="0"/>
              </a:rPr>
              <a:t>.</a:t>
            </a:r>
            <a:endParaRPr lang="vi-VN" sz="12800" dirty="0">
              <a:latin typeface="Nunito Black" pitchFamily="2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vi-VN" sz="12800" dirty="0"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1"/>
          <p:cNvSpPr/>
          <p:nvPr/>
        </p:nvSpPr>
        <p:spPr>
          <a:xfrm>
            <a:off x="6677025" y="1077221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Nay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cháu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mới</a:t>
            </a:r>
            <a:endParaRPr lang="en-US" sz="3200" dirty="0">
              <a:solidFill>
                <a:prstClr val="black"/>
              </a:solidFill>
              <a:latin typeface="Nunito Black" pitchFamily="2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Bao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- ô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trời</a:t>
            </a:r>
            <a:endParaRPr lang="en-US" sz="3200" dirty="0">
              <a:solidFill>
                <a:prstClr val="black"/>
              </a:solidFill>
              <a:latin typeface="Nunito Black" pitchFamily="2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đẩy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cửa</a:t>
            </a:r>
            <a:endParaRPr lang="en-US" sz="3200" dirty="0">
              <a:solidFill>
                <a:prstClr val="black"/>
              </a:solidFill>
              <a:latin typeface="Nunito Black" pitchFamily="2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khôn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nguôi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870" y="3829878"/>
            <a:ext cx="4890089" cy="2742403"/>
          </a:xfrm>
          <a:prstGeom prst="rect">
            <a:avLst/>
          </a:prstGeom>
        </p:spPr>
      </p:pic>
      <p:sp>
        <p:nvSpPr>
          <p:cNvPr id="6" name="TextBox 19"/>
          <p:cNvSpPr txBox="1"/>
          <p:nvPr/>
        </p:nvSpPr>
        <p:spPr>
          <a:xfrm>
            <a:off x="2636436" y="5547713"/>
            <a:ext cx="2588964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chemeClr val="bg1"/>
                </a:solidFill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endParaRPr lang="en-US" sz="3600" dirty="0">
              <a:solidFill>
                <a:schemeClr val="bg1"/>
              </a:solidFill>
              <a:latin typeface="Nunito Black" pitchFamily="2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/>
          <p:nvPr/>
        </p:nvSpPr>
        <p:spPr>
          <a:xfrm>
            <a:off x="4084956" y="512636"/>
            <a:ext cx="3495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Cánh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cửa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nhớ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bà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1"/>
          <p:cNvSpPr txBox="1"/>
          <p:nvPr/>
        </p:nvSpPr>
        <p:spPr>
          <a:xfrm>
            <a:off x="1298713" y="1253173"/>
            <a:ext cx="5064025" cy="435165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Nunito Black" pitchFamily="2" charset="0"/>
                <a:cs typeface="Times New Roman" panose="02020603050405020304" pitchFamily="18" charset="0"/>
              </a:rPr>
              <a:t>Ngày cháu còn thấp bé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Nunito Black" pitchFamily="2" charset="0"/>
                <a:cs typeface="Times New Roman" panose="02020603050405020304" pitchFamily="18" charset="0"/>
              </a:rPr>
              <a:t>Cánh cửa có hai then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Nunito Black" pitchFamily="2" charset="0"/>
                <a:cs typeface="Times New Roman" panose="02020603050405020304" pitchFamily="18" charset="0"/>
              </a:rPr>
              <a:t>Cháu chỉ cài then dưới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Nunito Black" pitchFamily="2" charset="0"/>
                <a:cs typeface="Times New Roman" panose="02020603050405020304" pitchFamily="18" charset="0"/>
              </a:rPr>
              <a:t>Nhờ bà cài then trên</a:t>
            </a:r>
            <a:r>
              <a:rPr lang="en-US" sz="12800" dirty="0">
                <a:latin typeface="Nunito Black" pitchFamily="2" charset="0"/>
                <a:cs typeface="Times New Roman" panose="02020603050405020304" pitchFamily="18" charset="0"/>
              </a:rPr>
              <a:t>.</a:t>
            </a:r>
            <a:endParaRPr lang="vi-VN" sz="12800" dirty="0">
              <a:latin typeface="Nunito Black" pitchFamily="2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vi-VN" sz="12800" dirty="0">
              <a:latin typeface="Nunito Black" pitchFamily="2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Nunito Black" pitchFamily="2" charset="0"/>
                <a:cs typeface="Times New Roman" panose="02020603050405020304" pitchFamily="18" charset="0"/>
              </a:rPr>
              <a:t>Mỗi năm cháu lớn lên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Nunito Black" pitchFamily="2" charset="0"/>
                <a:cs typeface="Times New Roman" panose="02020603050405020304" pitchFamily="18" charset="0"/>
              </a:rPr>
              <a:t>Bà lưng còng cắm cúi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Nunito Black" pitchFamily="2" charset="0"/>
                <a:cs typeface="Times New Roman" panose="02020603050405020304" pitchFamily="18" charset="0"/>
              </a:rPr>
              <a:t>Cháu cài được then trên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Nunito Black" pitchFamily="2" charset="0"/>
                <a:cs typeface="Times New Roman" panose="02020603050405020304" pitchFamily="18" charset="0"/>
              </a:rPr>
              <a:t>Bà chỉ cài then dưới</a:t>
            </a:r>
            <a:r>
              <a:rPr lang="en-US" sz="12800" dirty="0">
                <a:latin typeface="Nunito Black" pitchFamily="2" charset="0"/>
                <a:cs typeface="Times New Roman" panose="02020603050405020304" pitchFamily="18" charset="0"/>
              </a:rPr>
              <a:t>.</a:t>
            </a:r>
            <a:endParaRPr lang="vi-VN" sz="12800" dirty="0">
              <a:latin typeface="Nunito Black" pitchFamily="2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vi-VN" sz="12800" dirty="0"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1"/>
          <p:cNvSpPr/>
          <p:nvPr/>
        </p:nvSpPr>
        <p:spPr>
          <a:xfrm>
            <a:off x="6677025" y="1077221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Nay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cháu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mới</a:t>
            </a:r>
            <a:endParaRPr lang="en-US" sz="3200" dirty="0">
              <a:solidFill>
                <a:prstClr val="black"/>
              </a:solidFill>
              <a:latin typeface="Nunito Black" pitchFamily="2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Bao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- ô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trời</a:t>
            </a:r>
            <a:endParaRPr lang="en-US" sz="3200" dirty="0">
              <a:solidFill>
                <a:prstClr val="black"/>
              </a:solidFill>
              <a:latin typeface="Nunito Black" pitchFamily="2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đẩy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cửa</a:t>
            </a:r>
            <a:endParaRPr lang="en-US" sz="3200" dirty="0">
              <a:solidFill>
                <a:prstClr val="black"/>
              </a:solidFill>
              <a:latin typeface="Nunito Black" pitchFamily="2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khôn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nguôi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870" y="3829878"/>
            <a:ext cx="4890089" cy="2742403"/>
          </a:xfrm>
          <a:prstGeom prst="rect">
            <a:avLst/>
          </a:prstGeom>
        </p:spPr>
      </p:pic>
      <p:sp>
        <p:nvSpPr>
          <p:cNvPr id="6" name="TextBox 19"/>
          <p:cNvSpPr txBox="1"/>
          <p:nvPr/>
        </p:nvSpPr>
        <p:spPr>
          <a:xfrm>
            <a:off x="2636436" y="5547713"/>
            <a:ext cx="2588964" cy="822254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err="1">
                <a:solidFill>
                  <a:schemeClr val="bg1"/>
                </a:solidFill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>
                <a:solidFill>
                  <a:schemeClr val="bg1"/>
                </a:solidFill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thầm</a:t>
            </a:r>
            <a:endParaRPr lang="en-US" sz="3200" dirty="0">
              <a:solidFill>
                <a:schemeClr val="bg1"/>
              </a:solidFill>
              <a:latin typeface="Nunito Black" pitchFamily="2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93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/>
          <p:nvPr/>
        </p:nvSpPr>
        <p:spPr>
          <a:xfrm>
            <a:off x="4084956" y="512636"/>
            <a:ext cx="3495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Cánh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cửa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nhớ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bà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1"/>
          <p:cNvSpPr txBox="1"/>
          <p:nvPr/>
        </p:nvSpPr>
        <p:spPr>
          <a:xfrm>
            <a:off x="1298713" y="1253173"/>
            <a:ext cx="5064025" cy="435165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Nunito Black" pitchFamily="2" charset="0"/>
                <a:cs typeface="Times New Roman" panose="02020603050405020304" pitchFamily="18" charset="0"/>
              </a:rPr>
              <a:t>Ngày cháu còn thấp bé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Nunito Black" pitchFamily="2" charset="0"/>
                <a:cs typeface="Times New Roman" panose="02020603050405020304" pitchFamily="18" charset="0"/>
              </a:rPr>
              <a:t>Cánh cửa có hai then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Nunito Black" pitchFamily="2" charset="0"/>
                <a:cs typeface="Times New Roman" panose="02020603050405020304" pitchFamily="18" charset="0"/>
              </a:rPr>
              <a:t>Cháu chỉ cài then dưới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Nunito Black" pitchFamily="2" charset="0"/>
                <a:cs typeface="Times New Roman" panose="02020603050405020304" pitchFamily="18" charset="0"/>
              </a:rPr>
              <a:t>Nhờ bà cài then trên</a:t>
            </a:r>
            <a:r>
              <a:rPr lang="en-US" sz="12800" dirty="0">
                <a:latin typeface="Nunito Black" pitchFamily="2" charset="0"/>
                <a:cs typeface="Times New Roman" panose="02020603050405020304" pitchFamily="18" charset="0"/>
              </a:rPr>
              <a:t>.</a:t>
            </a:r>
            <a:endParaRPr lang="vi-VN" sz="12800" dirty="0">
              <a:latin typeface="Nunito Black" pitchFamily="2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vi-VN" sz="12800" dirty="0">
              <a:latin typeface="Nunito Black" pitchFamily="2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Nunito Black" pitchFamily="2" charset="0"/>
                <a:cs typeface="Times New Roman" panose="02020603050405020304" pitchFamily="18" charset="0"/>
              </a:rPr>
              <a:t>Mỗi năm cháu lớn lên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Nunito Black" pitchFamily="2" charset="0"/>
                <a:cs typeface="Times New Roman" panose="02020603050405020304" pitchFamily="18" charset="0"/>
              </a:rPr>
              <a:t>Bà lưng còng cắm cúi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Nunito Black" pitchFamily="2" charset="0"/>
                <a:cs typeface="Times New Roman" panose="02020603050405020304" pitchFamily="18" charset="0"/>
              </a:rPr>
              <a:t>Cháu cài được then trên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Nunito Black" pitchFamily="2" charset="0"/>
                <a:cs typeface="Times New Roman" panose="02020603050405020304" pitchFamily="18" charset="0"/>
              </a:rPr>
              <a:t>Bà chỉ cài then dưới</a:t>
            </a:r>
            <a:r>
              <a:rPr lang="en-US" sz="12800" dirty="0">
                <a:latin typeface="Nunito Black" pitchFamily="2" charset="0"/>
                <a:cs typeface="Times New Roman" panose="02020603050405020304" pitchFamily="18" charset="0"/>
              </a:rPr>
              <a:t>.</a:t>
            </a:r>
            <a:endParaRPr lang="vi-VN" sz="12800" dirty="0">
              <a:latin typeface="Nunito Black" pitchFamily="2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vi-VN" sz="12800" dirty="0"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1"/>
          <p:cNvSpPr/>
          <p:nvPr/>
        </p:nvSpPr>
        <p:spPr>
          <a:xfrm>
            <a:off x="6677025" y="1077221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Nay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cháu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mới</a:t>
            </a:r>
            <a:endParaRPr lang="en-US" sz="3200" dirty="0">
              <a:solidFill>
                <a:prstClr val="black"/>
              </a:solidFill>
              <a:latin typeface="Nunito Black" pitchFamily="2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Bao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- ô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trời</a:t>
            </a:r>
            <a:endParaRPr lang="en-US" sz="3200" dirty="0">
              <a:solidFill>
                <a:prstClr val="black"/>
              </a:solidFill>
              <a:latin typeface="Nunito Black" pitchFamily="2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đẩy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cửa</a:t>
            </a:r>
            <a:endParaRPr lang="en-US" sz="3200" dirty="0">
              <a:solidFill>
                <a:prstClr val="black"/>
              </a:solidFill>
              <a:latin typeface="Nunito Black" pitchFamily="2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khôn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nguôi</a:t>
            </a:r>
            <a:r>
              <a:rPr lang="en-US" sz="32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870" y="3829878"/>
            <a:ext cx="4890089" cy="2742403"/>
          </a:xfrm>
          <a:prstGeom prst="rect">
            <a:avLst/>
          </a:prstGeom>
        </p:spPr>
      </p:pic>
      <p:sp>
        <p:nvSpPr>
          <p:cNvPr id="6" name="TextBox 19"/>
          <p:cNvSpPr txBox="1"/>
          <p:nvPr/>
        </p:nvSpPr>
        <p:spPr>
          <a:xfrm>
            <a:off x="836581" y="5604827"/>
            <a:ext cx="5259419" cy="822254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err="1">
                <a:solidFill>
                  <a:schemeClr val="bg1"/>
                </a:solidFill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>
                <a:solidFill>
                  <a:schemeClr val="bg1"/>
                </a:solidFill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nối tiếp dòng thơ.</a:t>
            </a:r>
            <a:endParaRPr lang="en-US" sz="3200" dirty="0">
              <a:solidFill>
                <a:schemeClr val="bg1"/>
              </a:solidFill>
              <a:latin typeface="Nunito Black" pitchFamily="2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00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550466"/>
            <a:ext cx="4309043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then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602450"/>
            <a:ext cx="4309043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cắm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cúi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652317"/>
            <a:ext cx="4309043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dirty="0">
                <a:solidFill>
                  <a:prstClr val="black"/>
                </a:solidFill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ô </a:t>
            </a:r>
            <a:r>
              <a:rPr lang="en-US" altLang="zh-CN" sz="4400" dirty="0" err="1">
                <a:solidFill>
                  <a:prstClr val="black"/>
                </a:solidFill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704299"/>
            <a:ext cx="4309043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nguôi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149288"/>
            <a:ext cx="3972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Arial-Rounded" panose="020B0500000000000000" pitchFamily="34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Arial-Rounded" panose="020B0500000000000000" pitchFamily="34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Arial-Rounded" panose="020B0500000000000000" pitchFamily="34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Arial-Rounded" panose="020B0500000000000000" pitchFamily="34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Arial-Rounded" panose="020B0500000000000000"/>
              <a:cs typeface="Arial-Rounded" panose="020B0500000000000000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dirty="0">
                <a:latin typeface="Nunito Black" pitchFamily="2" charset="0"/>
                <a:cs typeface="Arial-Rounded" panose="020B0500000000000000" pitchFamily="34" charset="0"/>
              </a:rPr>
              <a:t>Ngày cháu còn thấp bé</a:t>
            </a:r>
          </a:p>
          <a:p>
            <a:pPr marL="0" indent="0">
              <a:buNone/>
            </a:pPr>
            <a:r>
              <a:rPr lang="vi-VN" dirty="0">
                <a:latin typeface="Nunito Black" pitchFamily="2" charset="0"/>
                <a:cs typeface="Arial-Rounded" panose="020B0500000000000000" pitchFamily="34" charset="0"/>
              </a:rPr>
              <a:t>Cánh cửa có hai then</a:t>
            </a:r>
          </a:p>
          <a:p>
            <a:pPr marL="0" indent="0">
              <a:buNone/>
            </a:pPr>
            <a:r>
              <a:rPr lang="vi-VN" dirty="0">
                <a:latin typeface="Nunito Black" pitchFamily="2" charset="0"/>
                <a:cs typeface="Arial-Rounded" panose="020B0500000000000000" pitchFamily="34" charset="0"/>
              </a:rPr>
              <a:t>Cháu chỉ cài then dưới</a:t>
            </a:r>
          </a:p>
          <a:p>
            <a:pPr marL="0" indent="0">
              <a:buNone/>
            </a:pPr>
            <a:r>
              <a:rPr lang="vi-VN" dirty="0">
                <a:latin typeface="Nunito Black" pitchFamily="2" charset="0"/>
                <a:cs typeface="Arial-Rounded" panose="020B0500000000000000" pitchFamily="34" charset="0"/>
              </a:rPr>
              <a:t>Nhờ bà cài then trên</a:t>
            </a:r>
          </a:p>
          <a:p>
            <a:pPr marL="0" indent="0">
              <a:buNone/>
            </a:pPr>
            <a:endParaRPr lang="vi-VN" dirty="0">
              <a:latin typeface="Nunito Black" pitchFamily="2" charset="0"/>
              <a:cs typeface="Arial-Rounded" panose="020B0500000000000000" pitchFamily="34" charset="0"/>
            </a:endParaRPr>
          </a:p>
          <a:p>
            <a:pPr marL="0" indent="0">
              <a:buNone/>
            </a:pPr>
            <a:r>
              <a:rPr lang="vi-VN" dirty="0">
                <a:latin typeface="Nunito Black" pitchFamily="2" charset="0"/>
                <a:cs typeface="Arial-Rounded" panose="020B0500000000000000" pitchFamily="34" charset="0"/>
              </a:rPr>
              <a:t>Mỗi năm cháu lớn lên</a:t>
            </a:r>
          </a:p>
          <a:p>
            <a:pPr marL="0" indent="0">
              <a:buNone/>
            </a:pPr>
            <a:r>
              <a:rPr lang="vi-VN" dirty="0">
                <a:latin typeface="Nunito Black" pitchFamily="2" charset="0"/>
                <a:cs typeface="Arial-Rounded" panose="020B0500000000000000" pitchFamily="34" charset="0"/>
              </a:rPr>
              <a:t>Bà lưng còng cắm cúi</a:t>
            </a:r>
          </a:p>
          <a:p>
            <a:pPr marL="0" indent="0">
              <a:buNone/>
            </a:pPr>
            <a:r>
              <a:rPr lang="vi-VN" dirty="0">
                <a:latin typeface="Nunito Black" pitchFamily="2" charset="0"/>
                <a:cs typeface="Arial-Rounded" panose="020B0500000000000000" pitchFamily="34" charset="0"/>
              </a:rPr>
              <a:t>Cháu cài được then trên</a:t>
            </a:r>
          </a:p>
          <a:p>
            <a:pPr marL="0" indent="0">
              <a:buNone/>
            </a:pPr>
            <a:r>
              <a:rPr lang="vi-VN" dirty="0">
                <a:latin typeface="Nunito Black" pitchFamily="2" charset="0"/>
                <a:cs typeface="Arial-Rounded" panose="020B0500000000000000" pitchFamily="34" charset="0"/>
              </a:rPr>
              <a:t>Bà chỉ cài then dưới</a:t>
            </a:r>
          </a:p>
          <a:p>
            <a:pPr marL="0" indent="0">
              <a:buNone/>
            </a:pPr>
            <a:endParaRPr lang="vi-VN" dirty="0">
              <a:latin typeface="Nunito Black" pitchFamily="2" charset="0"/>
              <a:cs typeface="Arial-Rounded" panose="020B0500000000000000" pitchFamily="34" charset="0"/>
            </a:endParaRPr>
          </a:p>
        </p:txBody>
      </p:sp>
      <p:sp>
        <p:nvSpPr>
          <p:cNvPr id="5" name="Content Placeholder 1"/>
          <p:cNvSpPr/>
          <p:nvPr/>
        </p:nvSpPr>
        <p:spPr>
          <a:xfrm>
            <a:off x="6679567" y="1251074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Nay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cháu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về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nhà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mới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Arial-Rounded" panose="020B050000000000000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Bao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cánh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cửa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 - ô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trời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Arial-Rounded" panose="020B050000000000000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Mỗi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lần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tay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đẩy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cửa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Arial-Rounded" panose="020B050000000000000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Lại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nhớ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bà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khôn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nguôi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Arial-Rounded" panose="020B050000000000000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058" y="3677089"/>
            <a:ext cx="5278019" cy="2840551"/>
          </a:xfrm>
          <a:prstGeom prst="rect">
            <a:avLst/>
          </a:prstGeom>
        </p:spPr>
      </p:pic>
      <p:sp>
        <p:nvSpPr>
          <p:cNvPr id="9" name="TextBox 19"/>
          <p:cNvSpPr txBox="1"/>
          <p:nvPr/>
        </p:nvSpPr>
        <p:spPr>
          <a:xfrm>
            <a:off x="727075" y="5908842"/>
            <a:ext cx="3041912" cy="822254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đoạn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43" y="738145"/>
            <a:ext cx="5270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96" y="3323493"/>
            <a:ext cx="5270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312" y="667722"/>
            <a:ext cx="527050" cy="258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5398" y="1349663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-4127" y="3903654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5864008" y="1231044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Nunito Black" pitchFamily="2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8779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9" grpId="0" animBg="1"/>
      <p:bldP spid="9" grpId="1" animBg="1"/>
      <p:bldP spid="11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837</Words>
  <Application>Microsoft Office PowerPoint</Application>
  <PresentationFormat>Widescreen</PresentationFormat>
  <Paragraphs>163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等线</vt:lpstr>
      <vt:lpstr>Arial</vt:lpstr>
      <vt:lpstr>Arial-Rounded</vt:lpstr>
      <vt:lpstr>Calibri</vt:lpstr>
      <vt:lpstr>Calibri Light</vt:lpstr>
      <vt:lpstr>HP001 4 hàng</vt:lpstr>
      <vt:lpstr>Nunito Black</vt:lpstr>
      <vt:lpstr>Times New Roman</vt:lpstr>
      <vt:lpstr>Office Theme</vt:lpstr>
      <vt:lpstr>Custom Design</vt:lpstr>
      <vt:lpstr>1_Office 主题​​</vt:lpstr>
      <vt:lpstr>2_Office Theme</vt:lpstr>
      <vt:lpstr>3_Office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44</cp:revision>
  <dcterms:created xsi:type="dcterms:W3CDTF">2021-07-20T01:55:00Z</dcterms:created>
  <dcterms:modified xsi:type="dcterms:W3CDTF">2024-12-21T00:09:19Z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5AABA73B8C91481F9EB282F3F4C8040D</vt:lpwstr>
  </property>
  <property fmtid="{D5CDD505-2E9C-101B-9397-08002B2CF9AE}" pid="3" name="KSOProductBuildVer">
    <vt:lpwstr>1033-11.2.0.10258</vt:lpwstr>
  </property>
</Properties>
</file>