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11088447" r:id="rId2"/>
    <p:sldId id="289" r:id="rId3"/>
    <p:sldId id="285" r:id="rId4"/>
    <p:sldId id="316" r:id="rId5"/>
    <p:sldId id="319" r:id="rId6"/>
    <p:sldId id="322" r:id="rId7"/>
    <p:sldId id="323" r:id="rId8"/>
    <p:sldId id="324" r:id="rId9"/>
    <p:sldId id="11088448" r:id="rId10"/>
  </p:sldIdLst>
  <p:sldSz cx="12192000" cy="6858000"/>
  <p:notesSz cx="6858000" cy="9144000"/>
  <p:custDataLst>
    <p:tags r:id="rId12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EAEB"/>
    <a:srgbClr val="FDB653"/>
    <a:srgbClr val="FFC600"/>
    <a:srgbClr val="FEEA88"/>
    <a:srgbClr val="FB1D12"/>
    <a:srgbClr val="F1FF23"/>
    <a:srgbClr val="A4C735"/>
    <a:srgbClr val="FF0066"/>
    <a:srgbClr val="F7941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37FDC3-E05B-4698-B964-F4AADB7947A6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EBB26-7942-48C1-987A-CB69788F9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57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7154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60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163738"/>
      </p:ext>
    </p:extLst>
  </p:cSld>
  <p:clrMapOvr>
    <a:masterClrMapping/>
  </p:clrMapOvr>
  <p:transition spd="slow">
    <p:cover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2" r:id="rId27"/>
    <p:sldLayoutId id="2147483693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5" Type="http://schemas.openxmlformats.org/officeDocument/2006/relationships/image" Target="../media/image6.jpe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538273" y="1186048"/>
            <a:ext cx="9398019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kumimoji="1" lang="zh-CN" altLang="en-US">
              <a:solidFill>
                <a:prstClr val="white"/>
              </a:solidFill>
              <a:latin typeface="等线"/>
              <a:ea typeface="等线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kumimoji="1" lang="zh-CN" altLang="en-US" dirty="0">
              <a:solidFill>
                <a:prstClr val="white"/>
              </a:solidFill>
              <a:latin typeface="等线"/>
              <a:ea typeface="等线" panose="02010600030101010101" pitchFamily="2" charset="-122"/>
            </a:endParaRPr>
          </a:p>
        </p:txBody>
      </p:sp>
      <p:sp>
        <p:nvSpPr>
          <p:cNvPr id="29" name="Luyện đọc từ khó"/>
          <p:cNvSpPr txBox="1"/>
          <p:nvPr/>
        </p:nvSpPr>
        <p:spPr>
          <a:xfrm>
            <a:off x="4435693" y="1075326"/>
            <a:ext cx="16603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TǨn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iCiel Cucho" pitchFamily="50" charset="0"/>
            </a:endParaRPr>
          </a:p>
        </p:txBody>
      </p:sp>
      <p:sp>
        <p:nvSpPr>
          <p:cNvPr id="32" name="Luyện đọc từ khó"/>
          <p:cNvSpPr txBox="1"/>
          <p:nvPr/>
        </p:nvSpPr>
        <p:spPr>
          <a:xfrm>
            <a:off x="3318763" y="1747345"/>
            <a:ext cx="4176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Luyện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tập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iCiel Cucho" pitchFamily="50" charset="0"/>
            </a:endParaRPr>
          </a:p>
        </p:txBody>
      </p:sp>
      <p:sp>
        <p:nvSpPr>
          <p:cNvPr id="2" name="Luyện đọc từ khó">
            <a:extLst>
              <a:ext uri="{FF2B5EF4-FFF2-40B4-BE49-F238E27FC236}">
                <a16:creationId xmlns:a16="http://schemas.microsoft.com/office/drawing/2014/main" id="{299CFEDF-644F-5DEB-5F3F-7F925441CB84}"/>
              </a:ext>
            </a:extLst>
          </p:cNvPr>
          <p:cNvSpPr txBox="1"/>
          <p:nvPr/>
        </p:nvSpPr>
        <p:spPr>
          <a:xfrm>
            <a:off x="299804" y="250524"/>
            <a:ext cx="111063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Thứ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  Hai 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ngày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 12 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tháng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 5 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năm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1191708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42056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350370" y="2795612"/>
            <a:ext cx="5332043" cy="11079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Nunito black" pitchFamily="2" charset="0"/>
                <a:ea typeface="Arial-Rounded" panose="020B0500000000000000"/>
                <a:cs typeface="Times New Roman" panose="02020603050405020304"/>
              </a:rPr>
              <a:t>Khởi</a:t>
            </a:r>
            <a:r>
              <a:rPr kumimoji="0" lang="en-US" sz="7200" b="1" i="0" u="none" strike="noStrike" kern="10" cap="none" spc="0" normalizeH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Nunito black" pitchFamily="2" charset="0"/>
                <a:ea typeface="Arial-Rounded" panose="020B0500000000000000"/>
                <a:cs typeface="Times New Roman" panose="02020603050405020304"/>
              </a:rPr>
              <a:t> động</a:t>
            </a:r>
            <a:endParaRPr kumimoji="0" lang="en-US" sz="7200" b="1" i="0" u="none" strike="noStrike" kern="1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Nunito black" pitchFamily="2" charset="0"/>
              <a:ea typeface="Arial-Rounded" panose="020B0500000000000000"/>
              <a:cs typeface="Times New Roman" panose="02020603050405020304"/>
            </a:endParaRP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-Rounded" panose="020B0500000000000000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-Rounded" panose="020B0500000000000000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-Rounded" panose="020B0500000000000000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-Rounded" panose="020B0500000000000000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-Rounded" panose="020B0500000000000000"/>
                <a:cs typeface="+mn-cs"/>
              </a:endParaRPr>
            </a:p>
          </p:txBody>
        </p:sp>
      </p:grp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729275" cy="1284098"/>
            <a:chOff x="1523998" y="0"/>
            <a:chExt cx="2208945" cy="128409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Nunito black" pitchFamily="2" charset="0"/>
                </a:endParaRPr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Nunito black" pitchFamily="2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Nunito black" pitchFamily="2" charset="0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Nunito black" pitchFamily="2" charset="0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Nunito black" pitchFamily="2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4206405" y="312896"/>
            <a:ext cx="514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Nunito black" pitchFamily="2" charset="0"/>
              </a:rPr>
              <a:t>ÔN TẬP </a:t>
            </a:r>
            <a:r>
              <a:rPr lang="en-US" sz="3600">
                <a:solidFill>
                  <a:srgbClr val="7030A0"/>
                </a:solidFill>
                <a:latin typeface="Nunito black" pitchFamily="2" charset="0"/>
              </a:rPr>
              <a:t>CUỐI NĂM</a:t>
            </a:r>
            <a:endParaRPr lang="vi-VN" sz="3600" dirty="0">
              <a:solidFill>
                <a:srgbClr val="7030A0"/>
              </a:solidFill>
              <a:latin typeface="Nunito black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1084168" y="2174267"/>
            <a:ext cx="9035459" cy="21162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0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Nunito black" pitchFamily="2" charset="0"/>
              </a:rPr>
              <a:t>BÀI </a:t>
            </a:r>
            <a:r>
              <a:rPr lang="en-US" sz="40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Nunito black" pitchFamily="2" charset="0"/>
              </a:rPr>
              <a:t>70</a:t>
            </a:r>
            <a:endParaRPr lang="vi-VN" sz="4000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Nunito black" pitchFamily="2" charset="0"/>
            </a:endParaRPr>
          </a:p>
          <a:p>
            <a:pPr algn="ctr">
              <a:lnSpc>
                <a:spcPct val="120000"/>
              </a:lnSpc>
            </a:pPr>
            <a:r>
              <a:rPr lang="vi-VN" sz="36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Nunito black" pitchFamily="2" charset="0"/>
              </a:rPr>
              <a:t>ÔN TẬP </a:t>
            </a:r>
            <a:r>
              <a:rPr lang="en-US" sz="36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Nunito black" pitchFamily="2" charset="0"/>
              </a:rPr>
              <a:t>PHÉP CỘNG, PHÉP TRỪ</a:t>
            </a:r>
          </a:p>
          <a:p>
            <a:pPr algn="ctr">
              <a:lnSpc>
                <a:spcPct val="120000"/>
              </a:lnSpc>
            </a:pPr>
            <a:r>
              <a:rPr lang="vi-VN" sz="36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Nunito black" pitchFamily="2" charset="0"/>
              </a:rPr>
              <a:t>TRONG PHẠM VI 100</a:t>
            </a:r>
            <a:r>
              <a:rPr lang="en-US" sz="36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Nunito black" pitchFamily="2" charset="0"/>
              </a:rPr>
              <a:t>0</a:t>
            </a:r>
            <a:endParaRPr lang="vi-VN" sz="3600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Nunito black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0A016C9-7471-4099-A3ED-8657DFD96613}"/>
              </a:ext>
            </a:extLst>
          </p:cNvPr>
          <p:cNvSpPr txBox="1"/>
          <p:nvPr/>
        </p:nvSpPr>
        <p:spPr>
          <a:xfrm>
            <a:off x="749589" y="428876"/>
            <a:ext cx="5795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28883F-4F86-44DE-8910-4C643D622D8B}"/>
              </a:ext>
            </a:extLst>
          </p:cNvPr>
          <p:cNvSpPr txBox="1"/>
          <p:nvPr/>
        </p:nvSpPr>
        <p:spPr>
          <a:xfrm>
            <a:off x="813213" y="2914217"/>
            <a:ext cx="670998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564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82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200000"/>
              </a:lnSpc>
            </a:pPr>
            <a:r>
              <a:rPr lang="en-US" sz="2800" dirty="0">
                <a:solidFill>
                  <a:srgbClr val="FF0066"/>
                </a:solidFill>
                <a:latin typeface="Nunito black" pitchFamily="2" charset="0"/>
                <a:cs typeface="Times New Roman" panose="02020603050405020304" pitchFamily="18" charset="0"/>
              </a:rPr>
              <a:t>A. 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646		</a:t>
            </a:r>
            <a:r>
              <a:rPr lang="en-US" sz="2800" dirty="0">
                <a:solidFill>
                  <a:srgbClr val="FF0066"/>
                </a:solidFill>
                <a:latin typeface="Nunito black" pitchFamily="2" charset="0"/>
                <a:cs typeface="Times New Roman" panose="02020603050405020304" pitchFamily="18" charset="0"/>
              </a:rPr>
              <a:t>B. 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546		</a:t>
            </a:r>
            <a:r>
              <a:rPr lang="en-US" sz="2800" dirty="0">
                <a:solidFill>
                  <a:srgbClr val="FF0066"/>
                </a:solidFill>
                <a:latin typeface="Nunito black" pitchFamily="2" charset="0"/>
                <a:cs typeface="Times New Roman" panose="02020603050405020304" pitchFamily="18" charset="0"/>
              </a:rPr>
              <a:t>C. 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38</a:t>
            </a:r>
            <a:endParaRPr lang="vi-VN" sz="2800" dirty="0"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B02A31-25BD-49E3-B58A-836ADCE322D8}"/>
              </a:ext>
            </a:extLst>
          </p:cNvPr>
          <p:cNvSpPr txBox="1"/>
          <p:nvPr/>
        </p:nvSpPr>
        <p:spPr>
          <a:xfrm>
            <a:off x="1029366" y="1062729"/>
            <a:ext cx="619306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783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745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200000"/>
              </a:lnSpc>
            </a:pPr>
            <a:r>
              <a:rPr lang="en-US" sz="2800" dirty="0">
                <a:solidFill>
                  <a:srgbClr val="FF0066"/>
                </a:solidFill>
                <a:latin typeface="Nunito black" pitchFamily="2" charset="0"/>
                <a:cs typeface="Times New Roman" panose="02020603050405020304" pitchFamily="18" charset="0"/>
              </a:rPr>
              <a:t>A. 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38		</a:t>
            </a:r>
            <a:r>
              <a:rPr lang="en-US" sz="2800" dirty="0">
                <a:solidFill>
                  <a:srgbClr val="FF0066"/>
                </a:solidFill>
                <a:latin typeface="Nunito black" pitchFamily="2" charset="0"/>
                <a:cs typeface="Times New Roman" panose="02020603050405020304" pitchFamily="18" charset="0"/>
              </a:rPr>
              <a:t>B. 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83		</a:t>
            </a:r>
            <a:r>
              <a:rPr lang="en-US" sz="2800" dirty="0">
                <a:solidFill>
                  <a:srgbClr val="FF0066"/>
                </a:solidFill>
                <a:latin typeface="Nunito black" pitchFamily="2" charset="0"/>
                <a:cs typeface="Times New Roman" panose="02020603050405020304" pitchFamily="18" charset="0"/>
              </a:rPr>
              <a:t>C. 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48</a:t>
            </a:r>
            <a:endParaRPr lang="vi-VN" sz="2800" dirty="0"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04E27F-E064-4D1B-8971-516E8D6C27EA}"/>
              </a:ext>
            </a:extLst>
          </p:cNvPr>
          <p:cNvSpPr txBox="1"/>
          <p:nvPr/>
        </p:nvSpPr>
        <p:spPr>
          <a:xfrm>
            <a:off x="813213" y="4578621"/>
            <a:ext cx="725567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c)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347 + 30 – 96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200000"/>
              </a:lnSpc>
            </a:pPr>
            <a:r>
              <a:rPr lang="en-US" sz="2800" dirty="0">
                <a:solidFill>
                  <a:srgbClr val="FF0066"/>
                </a:solidFill>
                <a:latin typeface="Nunito black" pitchFamily="2" charset="0"/>
                <a:cs typeface="Times New Roman" panose="02020603050405020304" pitchFamily="18" charset="0"/>
              </a:rPr>
              <a:t>A. 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377		</a:t>
            </a:r>
            <a:r>
              <a:rPr lang="en-US" sz="2800" dirty="0">
                <a:solidFill>
                  <a:srgbClr val="FF0066"/>
                </a:solidFill>
                <a:latin typeface="Nunito black" pitchFamily="2" charset="0"/>
                <a:cs typeface="Times New Roman" panose="02020603050405020304" pitchFamily="18" charset="0"/>
              </a:rPr>
              <a:t>B. 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218		</a:t>
            </a:r>
            <a:r>
              <a:rPr lang="en-US" sz="2800" dirty="0">
                <a:solidFill>
                  <a:srgbClr val="FF0066"/>
                </a:solidFill>
                <a:latin typeface="Nunito black" pitchFamily="2" charset="0"/>
                <a:cs typeface="Times New Roman" panose="02020603050405020304" pitchFamily="18" charset="0"/>
              </a:rPr>
              <a:t>C. 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281</a:t>
            </a:r>
            <a:endParaRPr lang="vi-VN" sz="2800" dirty="0"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DA32439-F4E4-438A-AC5E-3CFA79004529}"/>
              </a:ext>
            </a:extLst>
          </p:cNvPr>
          <p:cNvSpPr/>
          <p:nvPr/>
        </p:nvSpPr>
        <p:spPr>
          <a:xfrm>
            <a:off x="976357" y="2158256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1722AC9-A35A-41D3-970D-3046A8E3039E}"/>
              </a:ext>
            </a:extLst>
          </p:cNvPr>
          <p:cNvSpPr/>
          <p:nvPr/>
        </p:nvSpPr>
        <p:spPr>
          <a:xfrm>
            <a:off x="749588" y="4019066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20183C0-C572-42DE-B780-FAA3F6EE31CE}"/>
              </a:ext>
            </a:extLst>
          </p:cNvPr>
          <p:cNvSpPr/>
          <p:nvPr/>
        </p:nvSpPr>
        <p:spPr>
          <a:xfrm>
            <a:off x="6224816" y="5683470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6C96DB3-DCFC-4D75-A5B8-9727FB35B129}"/>
              </a:ext>
            </a:extLst>
          </p:cNvPr>
          <p:cNvSpPr txBox="1"/>
          <p:nvPr/>
        </p:nvSpPr>
        <p:spPr>
          <a:xfrm>
            <a:off x="906276" y="413133"/>
            <a:ext cx="2222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2: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?</a:t>
            </a:r>
            <a:endParaRPr lang="vi-VN" sz="3200" dirty="0">
              <a:latin typeface="Nunito black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4C282C9-B521-44EA-BA94-06FEFD517A2F}"/>
              </a:ext>
            </a:extLst>
          </p:cNvPr>
          <p:cNvGrpSpPr/>
          <p:nvPr/>
        </p:nvGrpSpPr>
        <p:grpSpPr>
          <a:xfrm>
            <a:off x="1231340" y="4420012"/>
            <a:ext cx="9899637" cy="1916174"/>
            <a:chOff x="1241757" y="2062287"/>
            <a:chExt cx="9899637" cy="191617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CA82D93-7265-44B6-95F9-48125705B4A8}"/>
                </a:ext>
              </a:extLst>
            </p:cNvPr>
            <p:cNvSpPr/>
            <p:nvPr/>
          </p:nvSpPr>
          <p:spPr>
            <a:xfrm>
              <a:off x="7232798" y="2062287"/>
              <a:ext cx="1221436" cy="12214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>
                      <a:lumMod val="95000"/>
                    </a:schemeClr>
                  </a:solidFill>
                </a:rPr>
                <a:t>46</a:t>
              </a:r>
              <a:endParaRPr lang="en-US" sz="24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F1BF920-1A65-43D2-A445-4C3C7C9CDC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89479" y="2673005"/>
              <a:ext cx="2143319" cy="41589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0B2EB48-BBBD-4268-9C98-03CAD4C3C576}"/>
                </a:ext>
              </a:extLst>
            </p:cNvPr>
            <p:cNvCxnSpPr>
              <a:cxnSpLocks/>
            </p:cNvCxnSpPr>
            <p:nvPr/>
          </p:nvCxnSpPr>
          <p:spPr>
            <a:xfrm>
              <a:off x="2274879" y="2808270"/>
              <a:ext cx="1905235" cy="18247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2BF0E66-BCED-470E-AE4E-641075CC9F71}"/>
                </a:ext>
              </a:extLst>
            </p:cNvPr>
            <p:cNvSpPr txBox="1"/>
            <p:nvPr/>
          </p:nvSpPr>
          <p:spPr>
            <a:xfrm rot="381547">
              <a:off x="2439327" y="2361316"/>
              <a:ext cx="12137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Nunito black" pitchFamily="2" charset="0"/>
                  <a:cs typeface="Times New Roman" panose="02020603050405020304" pitchFamily="18" charset="0"/>
                </a:rPr>
                <a:t>– 600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55C2D3B-41C8-43A9-8E6C-9380FEB29D5F}"/>
                </a:ext>
              </a:extLst>
            </p:cNvPr>
            <p:cNvSpPr txBox="1"/>
            <p:nvPr/>
          </p:nvSpPr>
          <p:spPr>
            <a:xfrm rot="21056098">
              <a:off x="5559325" y="2330536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unito black" pitchFamily="2" charset="0"/>
                  <a:cs typeface="Times New Roman" panose="02020603050405020304" pitchFamily="18" charset="0"/>
                </a:rPr>
                <a:t>+ 63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88FB347-925E-499D-8C77-EB4186C21C21}"/>
                </a:ext>
              </a:extLst>
            </p:cNvPr>
            <p:cNvSpPr/>
            <p:nvPr/>
          </p:nvSpPr>
          <p:spPr>
            <a:xfrm>
              <a:off x="1241757" y="2324100"/>
              <a:ext cx="1003644" cy="1003644"/>
            </a:xfrm>
            <a:prstGeom prst="roundRect">
              <a:avLst/>
            </a:prstGeom>
            <a:solidFill>
              <a:srgbClr val="F7941D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Nunito black" pitchFamily="2" charset="0"/>
                  <a:cs typeface="Times New Roman" panose="02020603050405020304" pitchFamily="18" charset="0"/>
                </a:rPr>
                <a:t>800</a:t>
              </a: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94FA138D-3506-469E-AEAE-2E71260781D4}"/>
                </a:ext>
              </a:extLst>
            </p:cNvPr>
            <p:cNvSpPr/>
            <p:nvPr/>
          </p:nvSpPr>
          <p:spPr>
            <a:xfrm>
              <a:off x="9722378" y="2784397"/>
              <a:ext cx="1419016" cy="1194064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90E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CEF9F33-216A-433E-A194-8BCB766DCE2B}"/>
                </a:ext>
              </a:extLst>
            </p:cNvPr>
            <p:cNvSpPr/>
            <p:nvPr/>
          </p:nvSpPr>
          <p:spPr>
            <a:xfrm rot="3068126">
              <a:off x="4107535" y="2826721"/>
              <a:ext cx="1003644" cy="10036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AAAB8F6-750D-435A-B35D-0800D065B323}"/>
                </a:ext>
              </a:extLst>
            </p:cNvPr>
            <p:cNvSpPr txBox="1"/>
            <p:nvPr/>
          </p:nvSpPr>
          <p:spPr>
            <a:xfrm>
              <a:off x="4417988" y="3035356"/>
              <a:ext cx="4336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?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FDC33EE-7B68-4A71-8C0D-A7120B27E2A1}"/>
                </a:ext>
              </a:extLst>
            </p:cNvPr>
            <p:cNvSpPr txBox="1"/>
            <p:nvPr/>
          </p:nvSpPr>
          <p:spPr>
            <a:xfrm>
              <a:off x="7626707" y="2405970"/>
              <a:ext cx="4336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?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3F04177-6CCD-4B74-A690-085756CAE942}"/>
                </a:ext>
              </a:extLst>
            </p:cNvPr>
            <p:cNvCxnSpPr>
              <a:cxnSpLocks/>
              <a:endCxn id="17" idx="1"/>
            </p:cNvCxnSpPr>
            <p:nvPr/>
          </p:nvCxnSpPr>
          <p:spPr>
            <a:xfrm>
              <a:off x="8454234" y="2717032"/>
              <a:ext cx="1622898" cy="66439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F217CF0-DD3B-4EC6-BB73-E53D8CCE2A70}"/>
                </a:ext>
              </a:extLst>
            </p:cNvPr>
            <p:cNvSpPr txBox="1"/>
            <p:nvPr/>
          </p:nvSpPr>
          <p:spPr>
            <a:xfrm rot="1430509">
              <a:off x="8854461" y="2506969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unito black" pitchFamily="2" charset="0"/>
                  <a:cs typeface="Times New Roman" panose="02020603050405020304" pitchFamily="18" charset="0"/>
                </a:rPr>
                <a:t>– 8 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9984174-1FF0-4389-AB79-6C04073F0BDC}"/>
              </a:ext>
            </a:extLst>
          </p:cNvPr>
          <p:cNvSpPr/>
          <p:nvPr/>
        </p:nvSpPr>
        <p:spPr>
          <a:xfrm>
            <a:off x="4044678" y="5504999"/>
            <a:ext cx="102360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200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6E2B76E-AA1C-4746-9ED3-11E98222B63A}"/>
              </a:ext>
            </a:extLst>
          </p:cNvPr>
          <p:cNvSpPr/>
          <p:nvPr/>
        </p:nvSpPr>
        <p:spPr>
          <a:xfrm>
            <a:off x="7337097" y="4856917"/>
            <a:ext cx="928499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263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2A95EFB-1DF5-4C81-BD2B-A3728A2A7FCC}"/>
              </a:ext>
            </a:extLst>
          </p:cNvPr>
          <p:cNvSpPr/>
          <p:nvPr/>
        </p:nvSpPr>
        <p:spPr>
          <a:xfrm>
            <a:off x="9961712" y="5838542"/>
            <a:ext cx="919514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255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983F8D8-D843-44B5-BD0F-36C49A5D4EB4}"/>
              </a:ext>
            </a:extLst>
          </p:cNvPr>
          <p:cNvGrpSpPr/>
          <p:nvPr/>
        </p:nvGrpSpPr>
        <p:grpSpPr>
          <a:xfrm>
            <a:off x="1231340" y="1728618"/>
            <a:ext cx="9609546" cy="1694073"/>
            <a:chOff x="1216803" y="1888782"/>
            <a:chExt cx="9609546" cy="1694073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A1D2A26F-496F-4359-A982-B7E6512838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27488" y="2672011"/>
              <a:ext cx="1520394" cy="32573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9C9694E-49FE-4D43-9283-371B56F11CE3}"/>
                </a:ext>
              </a:extLst>
            </p:cNvPr>
            <p:cNvGrpSpPr/>
            <p:nvPr/>
          </p:nvGrpSpPr>
          <p:grpSpPr>
            <a:xfrm>
              <a:off x="1216803" y="1888782"/>
              <a:ext cx="9609546" cy="1694073"/>
              <a:chOff x="1216803" y="1888782"/>
              <a:chExt cx="9609546" cy="1694073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711065D-3DC1-49FF-82BA-E5BF9BAA4867}"/>
                  </a:ext>
                </a:extLst>
              </p:cNvPr>
              <p:cNvSpPr/>
              <p:nvPr/>
            </p:nvSpPr>
            <p:spPr>
              <a:xfrm rot="3068126">
                <a:off x="4198520" y="1888782"/>
                <a:ext cx="1003644" cy="100364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51173AFC-7BED-4213-B905-AF82D7737A64}"/>
                  </a:ext>
                </a:extLst>
              </p:cNvPr>
              <p:cNvGrpSpPr/>
              <p:nvPr/>
            </p:nvGrpSpPr>
            <p:grpSpPr>
              <a:xfrm>
                <a:off x="1216803" y="1924487"/>
                <a:ext cx="9609546" cy="1658368"/>
                <a:chOff x="1216803" y="1924487"/>
                <a:chExt cx="9609546" cy="1658368"/>
              </a:xfrm>
            </p:grpSpPr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7860CF15-2A04-469B-B334-4BF72504556C}"/>
                    </a:ext>
                  </a:extLst>
                </p:cNvPr>
                <p:cNvGrpSpPr/>
                <p:nvPr/>
              </p:nvGrpSpPr>
              <p:grpSpPr>
                <a:xfrm>
                  <a:off x="1216803" y="1924487"/>
                  <a:ext cx="9609546" cy="1658368"/>
                  <a:chOff x="1757628" y="2145643"/>
                  <a:chExt cx="7428408" cy="1281958"/>
                </a:xfrm>
              </p:grpSpPr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6FF8AFB3-EBED-4912-949C-0015D5B0EF49}"/>
                      </a:ext>
                    </a:extLst>
                  </p:cNvPr>
                  <p:cNvSpPr/>
                  <p:nvPr/>
                </p:nvSpPr>
                <p:spPr>
                  <a:xfrm>
                    <a:off x="1757628" y="2483402"/>
                    <a:ext cx="987203" cy="944199"/>
                  </a:xfrm>
                  <a:prstGeom prst="ellipse">
                    <a:avLst/>
                  </a:prstGeom>
                  <a:solidFill>
                    <a:srgbClr val="B46AA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>
                        <a:solidFill>
                          <a:schemeClr val="bg1">
                            <a:lumMod val="95000"/>
                          </a:schemeClr>
                        </a:solidFill>
                        <a:latin typeface="Nunito black" pitchFamily="2" charset="0"/>
                        <a:cs typeface="Times New Roman" panose="02020603050405020304" pitchFamily="18" charset="0"/>
                      </a:rPr>
                      <a:t>340</a:t>
                    </a:r>
                    <a:endParaRPr lang="en-US" sz="2000" dirty="0">
                      <a:solidFill>
                        <a:schemeClr val="bg1">
                          <a:lumMod val="95000"/>
                        </a:schemeClr>
                      </a:solidFill>
                      <a:latin typeface="Nunito black" pitchFamily="2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35" name="Straight Arrow Connector 34">
                    <a:extLst>
                      <a:ext uri="{FF2B5EF4-FFF2-40B4-BE49-F238E27FC236}">
                        <a16:creationId xmlns:a16="http://schemas.microsoft.com/office/drawing/2014/main" id="{4361A3FA-F5BF-400B-B023-0C4343D4CDEB}"/>
                      </a:ext>
                    </a:extLst>
                  </p:cNvPr>
                  <p:cNvCxnSpPr>
                    <a:cxnSpLocks/>
                    <a:stCxn id="34" idx="6"/>
                  </p:cNvCxnSpPr>
                  <p:nvPr/>
                </p:nvCxnSpPr>
                <p:spPr>
                  <a:xfrm flipV="1">
                    <a:off x="2744831" y="2682105"/>
                    <a:ext cx="1365955" cy="273397"/>
                  </a:xfrm>
                  <a:prstGeom prst="straightConnector1">
                    <a:avLst/>
                  </a:prstGeom>
                  <a:ln w="28575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Arrow Connector 35">
                    <a:extLst>
                      <a:ext uri="{FF2B5EF4-FFF2-40B4-BE49-F238E27FC236}">
                        <a16:creationId xmlns:a16="http://schemas.microsoft.com/office/drawing/2014/main" id="{A3833FCB-C4F3-418D-9AEA-8090A8FA4FD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989236" y="2556494"/>
                    <a:ext cx="1358033" cy="334007"/>
                  </a:xfrm>
                  <a:prstGeom prst="straightConnector1">
                    <a:avLst/>
                  </a:prstGeom>
                  <a:ln w="28575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B7615BA9-DF5B-4300-BBFA-EBF832C30068}"/>
                      </a:ext>
                    </a:extLst>
                  </p:cNvPr>
                  <p:cNvSpPr txBox="1"/>
                  <p:nvPr/>
                </p:nvSpPr>
                <p:spPr>
                  <a:xfrm rot="1003038">
                    <a:off x="5274702" y="2297666"/>
                    <a:ext cx="863942" cy="45204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latin typeface="Nunito black" pitchFamily="2" charset="0"/>
                        <a:cs typeface="Times New Roman" panose="02020603050405020304" pitchFamily="18" charset="0"/>
                      </a:rPr>
                      <a:t>– 45 </a:t>
                    </a:r>
                  </a:p>
                </p:txBody>
              </p:sp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3BF3EB03-4EC8-45B5-ABD8-2016B5575E92}"/>
                      </a:ext>
                    </a:extLst>
                  </p:cNvPr>
                  <p:cNvSpPr txBox="1"/>
                  <p:nvPr/>
                </p:nvSpPr>
                <p:spPr>
                  <a:xfrm rot="21056098">
                    <a:off x="2949824" y="2408061"/>
                    <a:ext cx="829724" cy="45204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200" dirty="0">
                        <a:latin typeface="Nunito black" pitchFamily="2" charset="0"/>
                        <a:cs typeface="Times New Roman" panose="02020603050405020304" pitchFamily="18" charset="0"/>
                      </a:rPr>
                      <a:t>+ 50 </a:t>
                    </a:r>
                  </a:p>
                </p:txBody>
              </p:sp>
              <p:sp>
                <p:nvSpPr>
                  <p:cNvPr id="39" name="Rectangle: Rounded Corners 38">
                    <a:extLst>
                      <a:ext uri="{FF2B5EF4-FFF2-40B4-BE49-F238E27FC236}">
                        <a16:creationId xmlns:a16="http://schemas.microsoft.com/office/drawing/2014/main" id="{46F38776-9151-4EAE-AF8C-12399BE5C388}"/>
                      </a:ext>
                    </a:extLst>
                  </p:cNvPr>
                  <p:cNvSpPr/>
                  <p:nvPr/>
                </p:nvSpPr>
                <p:spPr>
                  <a:xfrm>
                    <a:off x="6374956" y="2501964"/>
                    <a:ext cx="775841" cy="775841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>
                        <a:solidFill>
                          <a:schemeClr val="tx1"/>
                        </a:solidFill>
                      </a:rPr>
                      <a:t>?</a:t>
                    </a:r>
                  </a:p>
                </p:txBody>
              </p:sp>
              <p:sp>
                <p:nvSpPr>
                  <p:cNvPr id="40" name="Isosceles Triangle 39">
                    <a:extLst>
                      <a:ext uri="{FF2B5EF4-FFF2-40B4-BE49-F238E27FC236}">
                        <a16:creationId xmlns:a16="http://schemas.microsoft.com/office/drawing/2014/main" id="{FF2E9694-0435-4352-B894-6972D8943B9E}"/>
                      </a:ext>
                    </a:extLst>
                  </p:cNvPr>
                  <p:cNvSpPr/>
                  <p:nvPr/>
                </p:nvSpPr>
                <p:spPr>
                  <a:xfrm rot="19578233">
                    <a:off x="8089103" y="2145643"/>
                    <a:ext cx="1096933" cy="923040"/>
                  </a:xfrm>
                  <a:prstGeom prst="triangl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90E3E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1DE82E8A-CBEF-4201-A06F-A4748B3D6B96}"/>
                    </a:ext>
                  </a:extLst>
                </p:cNvPr>
                <p:cNvSpPr txBox="1"/>
                <p:nvPr/>
              </p:nvSpPr>
              <p:spPr>
                <a:xfrm>
                  <a:off x="4492690" y="2093044"/>
                  <a:ext cx="43361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/>
                    <a:t>?</a:t>
                  </a: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3F2E0957-EBF5-458F-99DB-7063A2EC4717}"/>
                    </a:ext>
                  </a:extLst>
                </p:cNvPr>
                <p:cNvSpPr txBox="1"/>
                <p:nvPr/>
              </p:nvSpPr>
              <p:spPr>
                <a:xfrm>
                  <a:off x="10021291" y="2387463"/>
                  <a:ext cx="43361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/>
                    <a:t>?</a:t>
                  </a: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A40833DC-50E5-42DD-A089-BFA93E9F84CA}"/>
                    </a:ext>
                  </a:extLst>
                </p:cNvPr>
                <p:cNvSpPr txBox="1"/>
                <p:nvPr/>
              </p:nvSpPr>
              <p:spPr>
                <a:xfrm rot="21056098">
                  <a:off x="8570757" y="2313709"/>
                  <a:ext cx="81076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>
                      <a:latin typeface="Nunito black" pitchFamily="2" charset="0"/>
                      <a:cs typeface="Times New Roman" panose="02020603050405020304" pitchFamily="18" charset="0"/>
                    </a:rPr>
                    <a:t>+ 6</a:t>
                  </a:r>
                </a:p>
              </p:txBody>
            </p:sp>
          </p:grpSp>
        </p:grp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15B8738A-AC19-4737-B11F-67EA82D4F8ED}"/>
              </a:ext>
            </a:extLst>
          </p:cNvPr>
          <p:cNvSpPr txBox="1"/>
          <p:nvPr/>
        </p:nvSpPr>
        <p:spPr>
          <a:xfrm>
            <a:off x="733492" y="1790210"/>
            <a:ext cx="534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Nunito black" pitchFamily="2" charset="0"/>
              </a:rPr>
              <a:t>a)</a:t>
            </a:r>
            <a:endParaRPr lang="vi-VN" sz="2800" dirty="0">
              <a:latin typeface="Nunito black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680A921-FF88-4CEF-9199-B67E43784F3B}"/>
              </a:ext>
            </a:extLst>
          </p:cNvPr>
          <p:cNvSpPr txBox="1"/>
          <p:nvPr/>
        </p:nvSpPr>
        <p:spPr>
          <a:xfrm>
            <a:off x="683615" y="3915126"/>
            <a:ext cx="553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Nunito black" pitchFamily="2" charset="0"/>
              </a:rPr>
              <a:t>b)</a:t>
            </a:r>
            <a:endParaRPr lang="vi-VN" sz="2800" dirty="0">
              <a:latin typeface="Nunito black" pitchFamily="2" charset="0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780BA9F-39F1-413F-B17C-156DFBD847C8}"/>
              </a:ext>
            </a:extLst>
          </p:cNvPr>
          <p:cNvSpPr/>
          <p:nvPr/>
        </p:nvSpPr>
        <p:spPr>
          <a:xfrm>
            <a:off x="4241126" y="2022887"/>
            <a:ext cx="944873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390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944C4BF4-96E5-41D6-92AE-8FFCF0C6E062}"/>
              </a:ext>
            </a:extLst>
          </p:cNvPr>
          <p:cNvSpPr/>
          <p:nvPr/>
        </p:nvSpPr>
        <p:spPr>
          <a:xfrm>
            <a:off x="7232822" y="2555573"/>
            <a:ext cx="926914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345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F2812FC7-AF46-4256-BA70-8CD8DF3582CF}"/>
              </a:ext>
            </a:extLst>
          </p:cNvPr>
          <p:cNvSpPr/>
          <p:nvPr/>
        </p:nvSpPr>
        <p:spPr>
          <a:xfrm rot="21336437">
            <a:off x="9914112" y="2312798"/>
            <a:ext cx="95841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351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494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49" grpId="0" animBg="1"/>
      <p:bldP spid="50" grpId="0" animBg="1"/>
      <p:bldP spid="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664052-2EFB-4CCE-B280-204EC2DE6F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36286"/>
          <a:stretch/>
        </p:blipFill>
        <p:spPr>
          <a:xfrm>
            <a:off x="722333" y="1242762"/>
            <a:ext cx="3295287" cy="31811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D3F5DC-41EF-4B24-BE61-D122BD7BADF8}"/>
              </a:ext>
            </a:extLst>
          </p:cNvPr>
          <p:cNvSpPr txBox="1"/>
          <p:nvPr/>
        </p:nvSpPr>
        <p:spPr>
          <a:xfrm>
            <a:off x="722333" y="382012"/>
            <a:ext cx="8604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3: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tóm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tắt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600165-54CD-4F31-9FD2-96D858A65554}"/>
              </a:ext>
            </a:extLst>
          </p:cNvPr>
          <p:cNvSpPr txBox="1"/>
          <p:nvPr/>
        </p:nvSpPr>
        <p:spPr>
          <a:xfrm>
            <a:off x="5024606" y="857052"/>
            <a:ext cx="467307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Tóm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tắt</a:t>
            </a:r>
            <a:endParaRPr lang="en-US" sz="2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HP001 4 hàng" panose="020B0603050302020204" pitchFamily="34" charset="0"/>
              </a:rPr>
              <a:t>Mai </a:t>
            </a:r>
            <a:r>
              <a:rPr lang="en-US" sz="2800" b="1" dirty="0" err="1">
                <a:latin typeface="HP001 4 hàng" panose="020B0603050302020204" pitchFamily="34" charset="0"/>
              </a:rPr>
              <a:t>cao</a:t>
            </a:r>
            <a:r>
              <a:rPr lang="en-US" sz="2800" b="1" dirty="0">
                <a:latin typeface="HP001 4 hàng" panose="020B0603050302020204" pitchFamily="34" charset="0"/>
              </a:rPr>
              <a:t>             : 119 cm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HP001 4 hàng" panose="020B0603050302020204" pitchFamily="34" charset="0"/>
              </a:rPr>
              <a:t>Mi </a:t>
            </a:r>
            <a:r>
              <a:rPr lang="en-US" sz="2800" b="1" dirty="0" err="1">
                <a:latin typeface="HP001 4 hàng" panose="020B0603050302020204" pitchFamily="34" charset="0"/>
              </a:rPr>
              <a:t>cao</a:t>
            </a:r>
            <a:r>
              <a:rPr lang="en-US" sz="2800" b="1" dirty="0">
                <a:latin typeface="HP001 4 hàng" panose="020B0603050302020204" pitchFamily="34" charset="0"/>
              </a:rPr>
              <a:t>               : 98 cm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HP001 4 hàng" panose="020B0603050302020204" pitchFamily="34" charset="0"/>
              </a:rPr>
              <a:t>Mai </a:t>
            </a:r>
            <a:r>
              <a:rPr lang="en-US" sz="2800" b="1" dirty="0" err="1">
                <a:latin typeface="HP001 4 hàng" panose="020B0603050302020204" pitchFamily="34" charset="0"/>
              </a:rPr>
              <a:t>cao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hơn</a:t>
            </a:r>
            <a:r>
              <a:rPr lang="en-US" sz="2800" b="1" dirty="0">
                <a:latin typeface="HP001 4 hàng" panose="020B0603050302020204" pitchFamily="34" charset="0"/>
              </a:rPr>
              <a:t> Mi : … cm?</a:t>
            </a:r>
            <a:endParaRPr lang="vi-VN" sz="2800" b="1" dirty="0"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00F6DA-8A36-42FB-8F6C-6F24939A32C2}"/>
              </a:ext>
            </a:extLst>
          </p:cNvPr>
          <p:cNvSpPr txBox="1"/>
          <p:nvPr/>
        </p:nvSpPr>
        <p:spPr>
          <a:xfrm>
            <a:off x="3439389" y="3429000"/>
            <a:ext cx="78435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giải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Mai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Mi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xăng-ti-mét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119 – 98 = 21 (cm)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      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21 cm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229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AAF7218-82CE-44AE-8405-53907DE6CFB7}"/>
              </a:ext>
            </a:extLst>
          </p:cNvPr>
          <p:cNvSpPr txBox="1"/>
          <p:nvPr/>
        </p:nvSpPr>
        <p:spPr>
          <a:xfrm>
            <a:off x="668947" y="406331"/>
            <a:ext cx="6606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4: </a:t>
            </a:r>
            <a:r>
              <a:rPr lang="en-US" sz="3600" dirty="0" err="1">
                <a:latin typeface="Nunito black" pitchFamily="2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Nunito black" pitchFamily="2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Nunito black" pitchFamily="2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Nunito black" pitchFamily="2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latin typeface="Nunito black" pitchFamily="2" charset="0"/>
                <a:cs typeface="Times New Roman" panose="02020603050405020304" pitchFamily="18" charset="0"/>
              </a:rPr>
              <a:t>hợp</a:t>
            </a:r>
            <a:r>
              <a:rPr lang="en-US" sz="3600">
                <a:latin typeface="Nunito black" pitchFamily="2" charset="0"/>
                <a:cs typeface="Times New Roman" panose="02020603050405020304" pitchFamily="18" charset="0"/>
              </a:rPr>
              <a:t>.</a:t>
            </a:r>
            <a:endParaRPr lang="vi-VN" sz="3600" dirty="0">
              <a:latin typeface="Nunito black" pitchFamily="2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AD5B80-4D0B-4856-A9D6-F0E73B899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4942" y="1594076"/>
            <a:ext cx="10563734" cy="220866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CB137A5-0765-40E1-8AAE-AC6D9A3F98DB}"/>
              </a:ext>
            </a:extLst>
          </p:cNvPr>
          <p:cNvSpPr/>
          <p:nvPr/>
        </p:nvSpPr>
        <p:spPr>
          <a:xfrm>
            <a:off x="2264212" y="3083868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5F740FA-4F92-4405-B9DB-F797885D533E}"/>
              </a:ext>
            </a:extLst>
          </p:cNvPr>
          <p:cNvSpPr/>
          <p:nvPr/>
        </p:nvSpPr>
        <p:spPr>
          <a:xfrm>
            <a:off x="1865218" y="2294303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15D43F8-0B44-4DDB-A95A-44C0E5D804E7}"/>
              </a:ext>
            </a:extLst>
          </p:cNvPr>
          <p:cNvSpPr/>
          <p:nvPr/>
        </p:nvSpPr>
        <p:spPr>
          <a:xfrm>
            <a:off x="6363965" y="3033712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095032F-D110-4F51-B795-8C40A7EA0126}"/>
              </a:ext>
            </a:extLst>
          </p:cNvPr>
          <p:cNvSpPr/>
          <p:nvPr/>
        </p:nvSpPr>
        <p:spPr>
          <a:xfrm>
            <a:off x="5970287" y="2251982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F6F4872-EB0D-4DBD-9560-68541D1D89C8}"/>
              </a:ext>
            </a:extLst>
          </p:cNvPr>
          <p:cNvSpPr/>
          <p:nvPr/>
        </p:nvSpPr>
        <p:spPr>
          <a:xfrm>
            <a:off x="10277169" y="2356215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91288BD-F148-4263-994C-A5F741409C03}"/>
              </a:ext>
            </a:extLst>
          </p:cNvPr>
          <p:cNvSpPr/>
          <p:nvPr/>
        </p:nvSpPr>
        <p:spPr>
          <a:xfrm>
            <a:off x="9872357" y="3118354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EDCCDAB-167F-43DF-894A-3D270E993975}"/>
              </a:ext>
            </a:extLst>
          </p:cNvPr>
          <p:cNvSpPr/>
          <p:nvPr/>
        </p:nvSpPr>
        <p:spPr>
          <a:xfrm>
            <a:off x="9443732" y="2343515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hildren Jumping Cartoon HD Stock Images | Shutterstock">
            <a:extLst>
              <a:ext uri="{FF2B5EF4-FFF2-40B4-BE49-F238E27FC236}">
                <a16:creationId xmlns:a16="http://schemas.microsoft.com/office/drawing/2014/main" id="{789C465F-7090-4654-8DEE-DEC1971AD7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28"/>
          <a:stretch/>
        </p:blipFill>
        <p:spPr bwMode="auto">
          <a:xfrm>
            <a:off x="2580147" y="3880134"/>
            <a:ext cx="5919422" cy="256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74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659BD7-19DB-4C01-A17A-5E7E828950C8}"/>
              </a:ext>
            </a:extLst>
          </p:cNvPr>
          <p:cNvSpPr txBox="1"/>
          <p:nvPr/>
        </p:nvSpPr>
        <p:spPr>
          <a:xfrm>
            <a:off x="493000" y="140649"/>
            <a:ext cx="10491600" cy="1331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5: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99703D-5B64-48A5-9B71-5AA9D37D8BD2}"/>
              </a:ext>
            </a:extLst>
          </p:cNvPr>
          <p:cNvSpPr txBox="1"/>
          <p:nvPr/>
        </p:nvSpPr>
        <p:spPr>
          <a:xfrm>
            <a:off x="1491988" y="1354538"/>
            <a:ext cx="102070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              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giải</a:t>
            </a:r>
            <a:endParaRPr lang="en-US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lớn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nhất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ba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chữ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khác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nhau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: 987</a:t>
            </a:r>
          </a:p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nhất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ba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chữ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: 100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		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Hiệu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hai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		     987 – 100 = 887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			           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Đáp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: 887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358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42056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350370" y="2795612"/>
            <a:ext cx="5332043" cy="11079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Nunito black" pitchFamily="2" charset="0"/>
                <a:ea typeface="Arial-Rounded" panose="020B0500000000000000"/>
                <a:cs typeface="Times New Roman" panose="02020603050405020304"/>
              </a:rPr>
              <a:t>Vận</a:t>
            </a:r>
            <a:r>
              <a:rPr kumimoji="0" lang="en-US" sz="7200" b="1" i="0" u="none" strike="noStrike" kern="10" cap="none" spc="0" normalizeH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Nunito black" pitchFamily="2" charset="0"/>
                <a:ea typeface="Arial-Rounded" panose="020B0500000000000000"/>
                <a:cs typeface="Times New Roman" panose="02020603050405020304"/>
              </a:rPr>
              <a:t> dụng</a:t>
            </a:r>
            <a:endParaRPr kumimoji="0" lang="en-US" sz="7200" b="1" i="0" u="none" strike="noStrike" kern="1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Nunito black" pitchFamily="2" charset="0"/>
              <a:ea typeface="Arial-Rounded" panose="020B0500000000000000"/>
              <a:cs typeface="Times New Roman" panose="02020603050405020304"/>
            </a:endParaRP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-Rounded" panose="020B0500000000000000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-Rounded" panose="020B0500000000000000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-Rounded" panose="020B0500000000000000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-Rounded" panose="020B0500000000000000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-Rounded" panose="020B050000000000000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796287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70.Ontapphepcongpheptrutrongphamvi1000[20210616164816684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1977</TotalTime>
  <Words>326</Words>
  <Application>Microsoft Office PowerPoint</Application>
  <PresentationFormat>Widescreen</PresentationFormat>
  <Paragraphs>69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等线</vt:lpstr>
      <vt:lpstr>Arial</vt:lpstr>
      <vt:lpstr>Calibri</vt:lpstr>
      <vt:lpstr>HP001 4 hàng</vt:lpstr>
      <vt:lpstr>Nunito black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284</cp:revision>
  <dcterms:created xsi:type="dcterms:W3CDTF">2021-06-02T01:34:28Z</dcterms:created>
  <dcterms:modified xsi:type="dcterms:W3CDTF">2025-05-12T09:19:03Z</dcterms:modified>
</cp:coreProperties>
</file>