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97" r:id="rId5"/>
    <p:sldId id="298" r:id="rId6"/>
    <p:sldId id="307" r:id="rId7"/>
    <p:sldId id="299" r:id="rId8"/>
    <p:sldId id="263" r:id="rId9"/>
    <p:sldId id="286" r:id="rId10"/>
    <p:sldId id="288" r:id="rId11"/>
    <p:sldId id="308" r:id="rId12"/>
    <p:sldId id="309" r:id="rId13"/>
    <p:sldId id="31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77D"/>
    <a:srgbClr val="CCFFCC"/>
    <a:srgbClr val="FBD9F5"/>
    <a:srgbClr val="70767A"/>
    <a:srgbClr val="FFCCFF"/>
    <a:srgbClr val="CCFFFF"/>
    <a:srgbClr val="FF99FF"/>
    <a:srgbClr val="66CCFF"/>
    <a:srgbClr val="E88D2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744" autoAdjust="0"/>
  </p:normalViewPr>
  <p:slideViewPr>
    <p:cSldViewPr snapToGrid="0">
      <p:cViewPr>
        <p:scale>
          <a:sx n="30" d="100"/>
          <a:sy n="30" d="100"/>
        </p:scale>
        <p:origin x="1968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5517327" y="130628"/>
            <a:ext cx="6553375" cy="3480319"/>
          </a:xfrm>
          <a:custGeom>
            <a:avLst/>
            <a:gdLst>
              <a:gd name="connsiteX0" fmla="*/ 0 w 6553375"/>
              <a:gd name="connsiteY0" fmla="*/ 580065 h 3480319"/>
              <a:gd name="connsiteX1" fmla="*/ 580065 w 6553375"/>
              <a:gd name="connsiteY1" fmla="*/ 0 h 3480319"/>
              <a:gd name="connsiteX2" fmla="*/ 5973310 w 6553375"/>
              <a:gd name="connsiteY2" fmla="*/ 0 h 3480319"/>
              <a:gd name="connsiteX3" fmla="*/ 6553375 w 6553375"/>
              <a:gd name="connsiteY3" fmla="*/ 580065 h 3480319"/>
              <a:gd name="connsiteX4" fmla="*/ 6553375 w 6553375"/>
              <a:gd name="connsiteY4" fmla="*/ 2900254 h 3480319"/>
              <a:gd name="connsiteX5" fmla="*/ 5973310 w 6553375"/>
              <a:gd name="connsiteY5" fmla="*/ 3480319 h 3480319"/>
              <a:gd name="connsiteX6" fmla="*/ 580065 w 6553375"/>
              <a:gd name="connsiteY6" fmla="*/ 3480319 h 3480319"/>
              <a:gd name="connsiteX7" fmla="*/ 0 w 6553375"/>
              <a:gd name="connsiteY7" fmla="*/ 2900254 h 3480319"/>
              <a:gd name="connsiteX8" fmla="*/ 0 w 6553375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3375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1261332" y="72427"/>
                  <a:pt x="4290917" y="61419"/>
                  <a:pt x="5973310" y="0"/>
                </a:cubicBezTo>
                <a:cubicBezTo>
                  <a:pt x="6289555" y="-28337"/>
                  <a:pt x="6542467" y="256404"/>
                  <a:pt x="6553375" y="580065"/>
                </a:cubicBezTo>
                <a:cubicBezTo>
                  <a:pt x="6654251" y="1275662"/>
                  <a:pt x="6446062" y="1792752"/>
                  <a:pt x="6553375" y="2900254"/>
                </a:cubicBezTo>
                <a:cubicBezTo>
                  <a:pt x="6558383" y="3195196"/>
                  <a:pt x="6264553" y="3447678"/>
                  <a:pt x="5973310" y="3480319"/>
                </a:cubicBezTo>
                <a:cubicBezTo>
                  <a:pt x="5189340" y="3510146"/>
                  <a:pt x="2947897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6553375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2334321" y="123000"/>
                  <a:pt x="4836630" y="-96860"/>
                  <a:pt x="5973310" y="0"/>
                </a:cubicBezTo>
                <a:cubicBezTo>
                  <a:pt x="6288885" y="-3647"/>
                  <a:pt x="6561091" y="244148"/>
                  <a:pt x="6553375" y="580065"/>
                </a:cubicBezTo>
                <a:cubicBezTo>
                  <a:pt x="6556548" y="1607325"/>
                  <a:pt x="6647642" y="2295014"/>
                  <a:pt x="6553375" y="2900254"/>
                </a:cubicBezTo>
                <a:cubicBezTo>
                  <a:pt x="6525274" y="3230796"/>
                  <a:pt x="6276903" y="3477575"/>
                  <a:pt x="5973310" y="3480319"/>
                </a:cubicBezTo>
                <a:cubicBezTo>
                  <a:pt x="5360696" y="3319612"/>
                  <a:pt x="2993737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37483-899D-1413-9BDD-79851BC55664}"/>
              </a:ext>
            </a:extLst>
          </p:cNvPr>
          <p:cNvSpPr txBox="1"/>
          <p:nvPr/>
        </p:nvSpPr>
        <p:spPr>
          <a:xfrm>
            <a:off x="6095999" y="208727"/>
            <a:ext cx="5748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… </a:t>
            </a:r>
            <a:r>
              <a:rPr lang="en-US" sz="2800" b="1" dirty="0" err="1">
                <a:solidFill>
                  <a:srgbClr val="002060"/>
                </a:solidFill>
              </a:rPr>
              <a:t>ngày</a:t>
            </a:r>
            <a:r>
              <a:rPr lang="en-US" sz="2800" b="1" dirty="0">
                <a:solidFill>
                  <a:srgbClr val="002060"/>
                </a:solidFill>
              </a:rPr>
              <a:t> … </a:t>
            </a:r>
            <a:r>
              <a:rPr lang="en-US" sz="2800" b="1" dirty="0" err="1">
                <a:solidFill>
                  <a:srgbClr val="002060"/>
                </a:solidFill>
              </a:rPr>
              <a:t>tháng</a:t>
            </a:r>
            <a:r>
              <a:rPr lang="en-US" sz="2800" b="1" dirty="0">
                <a:solidFill>
                  <a:srgbClr val="002060"/>
                </a:solidFill>
              </a:rPr>
              <a:t> … </a:t>
            </a:r>
            <a:r>
              <a:rPr lang="en-US" sz="2800" b="1" dirty="0" err="1">
                <a:solidFill>
                  <a:srgbClr val="002060"/>
                </a:solidFill>
              </a:rPr>
              <a:t>năm</a:t>
            </a:r>
            <a:r>
              <a:rPr lang="en-US" sz="2800" b="1" dirty="0">
                <a:solidFill>
                  <a:srgbClr val="002060"/>
                </a:solidFill>
              </a:rPr>
              <a:t> …</a:t>
            </a:r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14003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87CD24-342D-5243-DEEB-7744BC295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709" y="701220"/>
            <a:ext cx="1786283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E98CA5-B23E-C355-FFBE-AC01698A7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422" y="1232518"/>
            <a:ext cx="2804403" cy="1841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13E8DE-0FCC-7FEF-2F0D-E79E34C00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259" y="1865101"/>
            <a:ext cx="642574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F89FD-B6CA-567E-2B18-6CC439A0E763}"/>
              </a:ext>
            </a:extLst>
          </p:cNvPr>
          <p:cNvSpPr txBox="1"/>
          <p:nvPr/>
        </p:nvSpPr>
        <p:spPr>
          <a:xfrm>
            <a:off x="925032" y="276447"/>
            <a:ext cx="886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= 8 cm; b = 6 cm; c = 6 cm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20D71-3326-3B9D-8991-E02E44D3E5B3}"/>
              </a:ext>
            </a:extLst>
          </p:cNvPr>
          <p:cNvSpPr txBox="1"/>
          <p:nvPr/>
        </p:nvSpPr>
        <p:spPr>
          <a:xfrm>
            <a:off x="861236" y="2179674"/>
            <a:ext cx="886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a = 1,5 m; b = 0,8 m; c = 0,5 m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E356E7-D001-6914-2761-D0A158413900}"/>
                  </a:ext>
                </a:extLst>
              </p:cNvPr>
              <p:cNvSpPr txBox="1"/>
              <p:nvPr/>
            </p:nvSpPr>
            <p:spPr>
              <a:xfrm>
                <a:off x="850604" y="4199860"/>
                <a:ext cx="8867554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0" i="0" dirty="0">
                    <a:solidFill>
                      <a:srgbClr val="33333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33333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dm; b = 2 dm; c = 0,6 dm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E356E7-D001-6914-2761-D0A158413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4199860"/>
                <a:ext cx="8867554" cy="883703"/>
              </a:xfrm>
              <a:prstGeom prst="rect">
                <a:avLst/>
              </a:prstGeom>
              <a:blipFill>
                <a:blip r:embed="rId4"/>
                <a:stretch>
                  <a:fillRect l="-2132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3BCAFF0-EE4D-164E-4ABC-D0C438522D46}"/>
              </a:ext>
            </a:extLst>
          </p:cNvPr>
          <p:cNvSpPr txBox="1"/>
          <p:nvPr/>
        </p:nvSpPr>
        <p:spPr>
          <a:xfrm>
            <a:off x="1584251" y="1137684"/>
            <a:ext cx="693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x 6 x 6 = 288 (cm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136B26-5E39-BE24-0E14-49B456357D67}"/>
              </a:ext>
            </a:extLst>
          </p:cNvPr>
          <p:cNvSpPr txBox="1"/>
          <p:nvPr/>
        </p:nvSpPr>
        <p:spPr>
          <a:xfrm>
            <a:off x="1446027" y="2987749"/>
            <a:ext cx="693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x 0,8 x 0,5 = 0,6 (cm</a:t>
            </a:r>
            <a:r>
              <a:rPr lang="en-US" sz="32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049D1F-EAB0-21CF-F2B4-D97BDF361BE4}"/>
                  </a:ext>
                </a:extLst>
              </p:cNvPr>
              <p:cNvSpPr txBox="1"/>
              <p:nvPr/>
            </p:nvSpPr>
            <p:spPr>
              <a:xfrm>
                <a:off x="1584250" y="5061098"/>
                <a:ext cx="6932428" cy="128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2 x 0,6 = 3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049D1F-EAB0-21CF-F2B4-D97BDF361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250" y="5061098"/>
                <a:ext cx="6932428" cy="1288238"/>
              </a:xfrm>
              <a:prstGeom prst="rect">
                <a:avLst/>
              </a:prstGeom>
              <a:blipFill>
                <a:blip r:embed="rId5"/>
                <a:stretch>
                  <a:fillRect t="-6132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2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280 cm</a:t>
              </a:r>
              <a:r>
                <a:rPr lang="en-US" sz="3600" b="0" i="0" baseline="3000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8F663BC-FEFE-8406-A40E-DCA9F67A9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2" y="1989063"/>
            <a:ext cx="114585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049D1F-EAB0-21CF-F2B4-D97BDF361BE4}"/>
              </a:ext>
            </a:extLst>
          </p:cNvPr>
          <p:cNvSpPr txBox="1"/>
          <p:nvPr/>
        </p:nvSpPr>
        <p:spPr>
          <a:xfrm>
            <a:off x="4752752" y="1850065"/>
            <a:ext cx="6932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cạnh chưa biết của hình hộp chữ nhật màu xanh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: 8 : 5 = 7 (cm)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cạnh chưa biết của hình hộp chữ nhật màu hồng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280 : 2 : 10 = 14 (cm)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6E1BA-261B-01D2-118F-0B88C07F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0" y="564190"/>
            <a:ext cx="4141602" cy="262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D2120-70E9-F783-9217-9BFD2F628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14" y="3424260"/>
            <a:ext cx="3389459" cy="30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147678"/>
            <a:ext cx="11313140" cy="2554545"/>
            <a:chOff x="449784" y="-97593"/>
            <a:chExt cx="11157658" cy="25545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84221" y="-97593"/>
              <a:ext cx="103232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2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khối đá có dạng hình hộp chữ nhật với chiều dài 2,5 m, chiều rộng 1,6 m và chiều cao 1,2 m.</a:t>
              </a:r>
            </a:p>
            <a:p>
              <a:pPr algn="l"/>
              <a:r>
                <a:rPr lang="vi-VN" sz="32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Tính thể tích khối đá đó.</a:t>
              </a:r>
            </a:p>
            <a:p>
              <a:pPr algn="l"/>
              <a:r>
                <a:rPr lang="vi-VN" sz="32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Theo em, nếu mỗi mét khối đá nặng 2,7 tấn thì xe tải 15 tấn có thể chở được khối đá đó không?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710AB5-8239-A448-0E33-6101CE53E4EA}"/>
              </a:ext>
            </a:extLst>
          </p:cNvPr>
          <p:cNvSpPr txBox="1"/>
          <p:nvPr/>
        </p:nvSpPr>
        <p:spPr>
          <a:xfrm>
            <a:off x="1807535" y="3242930"/>
            <a:ext cx="9154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Thể tích khối đá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2,5 x 1,6 x 1,2 = 4,8 (m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Khối lượng của khối đá đó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2,7 x 4,8 = 12,96 (tấn)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xe tải 15 tấn có thể chở được khối đá trên.</a:t>
            </a:r>
          </a:p>
        </p:txBody>
      </p:sp>
    </p:spTree>
    <p:extLst>
      <p:ext uri="{BB962C8B-B14F-4D97-AF65-F5344CB8AC3E}">
        <p14:creationId xmlns:p14="http://schemas.microsoft.com/office/powerpoint/2010/main" val="32313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C2968-3B61-0B62-4589-6751CB5D6DB3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F7A1A-C693-C39C-F351-50B0E484E1F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D1DE6-33AF-661C-45BB-AB3F2DCC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E4EC2-8644-922D-57CA-C63ECD090A99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515EF-2F87-5DC5-8350-8355D6DD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DAA31-103B-1074-E151-19D3B371DCB8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4FB818-6EC0-FE58-1905-3B226E377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C8C079-337E-8D10-9094-6AB6F74A5540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A9AB44-E31B-79AA-D267-8113DBCC5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4B8512-43C1-FE39-BDE8-E9CD01A357A4}"/>
              </a:ext>
            </a:extLst>
          </p:cNvPr>
          <p:cNvGrpSpPr/>
          <p:nvPr/>
        </p:nvGrpSpPr>
        <p:grpSpPr>
          <a:xfrm>
            <a:off x="5974594" y="4583981"/>
            <a:ext cx="6839813" cy="1945088"/>
            <a:chOff x="5108448" y="4645152"/>
            <a:chExt cx="7388352" cy="19450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15A49E-574D-72D4-D7A0-E125DDE5EBC1}"/>
                </a:ext>
              </a:extLst>
            </p:cNvPr>
            <p:cNvSpPr txBox="1"/>
            <p:nvPr/>
          </p:nvSpPr>
          <p:spPr>
            <a:xfrm>
              <a:off x="5108448" y="4645152"/>
              <a:ext cx="73883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317500">
                    <a:solidFill>
                      <a:srgbClr val="FF9999"/>
                    </a:solidFill>
                  </a:ln>
                  <a:solidFill>
                    <a:srgbClr val="FF9999"/>
                  </a:solidFill>
                  <a:latin typeface="SVN-ARCO Typography" panose="020B0603050302020204" pitchFamily="34" charset="2"/>
                </a:rPr>
                <a:t>T</a:t>
              </a:r>
              <a:r>
                <a:rPr lang="vi-VN" sz="6000" dirty="0">
                  <a:ln w="317500">
                    <a:solidFill>
                      <a:srgbClr val="CC66FF"/>
                    </a:solidFill>
                  </a:ln>
                  <a:latin typeface="SVN-ARCO Typography" panose="020B0603050302020204" pitchFamily="34" charset="2"/>
                </a:rPr>
                <a:t>ạ</a:t>
              </a:r>
              <a:r>
                <a:rPr lang="vi-VN" sz="6000" dirty="0">
                  <a:ln w="317500">
                    <a:solidFill>
                      <a:srgbClr val="00FFFF"/>
                    </a:solidFill>
                  </a:ln>
                  <a:latin typeface="SVN-ARCO Typography" panose="020B0603050302020204" pitchFamily="34" charset="2"/>
                </a:rPr>
                <a:t>m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CCFF99"/>
                    </a:solidFill>
                  </a:ln>
                  <a:latin typeface="SVN-ARCO Typography" panose="020B0603050302020204" pitchFamily="34" charset="2"/>
                </a:rPr>
                <a:t>b</a:t>
              </a:r>
              <a:r>
                <a:rPr lang="vi-VN" sz="6000" dirty="0">
                  <a:ln w="317500">
                    <a:solidFill>
                      <a:srgbClr val="FFCC66"/>
                    </a:solidFill>
                  </a:ln>
                  <a:latin typeface="SVN-ARCO Typography" panose="020B0603050302020204" pitchFamily="34" charset="2"/>
                </a:rPr>
                <a:t>i</a:t>
              </a:r>
              <a:r>
                <a:rPr lang="vi-VN" sz="6000" dirty="0">
                  <a:ln w="317500">
                    <a:solidFill>
                      <a:srgbClr val="FFCCCC"/>
                    </a:solidFill>
                  </a:ln>
                  <a:latin typeface="SVN-ARCO Typography" panose="020B0603050302020204" pitchFamily="34" charset="2"/>
                </a:rPr>
                <a:t>ệ</a:t>
              </a:r>
              <a:r>
                <a:rPr lang="vi-VN" sz="6000" dirty="0">
                  <a:ln w="317500">
                    <a:solidFill>
                      <a:srgbClr val="FF0066"/>
                    </a:solidFill>
                  </a:ln>
                  <a:latin typeface="SVN-ARCO Typography" panose="020B0603050302020204" pitchFamily="34" charset="2"/>
                </a:rPr>
                <a:t>t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FF6600"/>
                    </a:solidFill>
                  </a:ln>
                  <a:latin typeface="SVN-ARCO Typography" panose="020B0603050302020204" pitchFamily="34" charset="2"/>
                </a:rPr>
                <a:t>v</a:t>
              </a:r>
              <a:r>
                <a:rPr lang="vi-VN" sz="6000" dirty="0">
                  <a:ln w="317500">
                    <a:solidFill>
                      <a:srgbClr val="FF99FF"/>
                    </a:solidFill>
                  </a:ln>
                  <a:latin typeface="SVN-ARCO Typography" panose="020B0603050302020204" pitchFamily="34" charset="2"/>
                </a:rPr>
                <a:t>à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92D050"/>
                    </a:solidFill>
                  </a:ln>
                  <a:latin typeface="SVN-ARCO Typography" panose="020B0603050302020204" pitchFamily="34" charset="2"/>
                </a:rPr>
                <a:t>h</a:t>
              </a:r>
              <a:r>
                <a:rPr lang="vi-VN" sz="6000" dirty="0">
                  <a:ln w="317500">
                    <a:solidFill>
                      <a:srgbClr val="FFFF00"/>
                    </a:solidFill>
                  </a:ln>
                  <a:latin typeface="SVN-ARCO Typography" panose="020B0603050302020204" pitchFamily="34" charset="2"/>
                </a:rPr>
                <a:t>ẹ</a:t>
              </a:r>
              <a:r>
                <a:rPr lang="vi-VN" sz="6000" dirty="0">
                  <a:ln w="317500">
                    <a:solidFill>
                      <a:srgbClr val="9999FF"/>
                    </a:solidFill>
                  </a:ln>
                  <a:latin typeface="SVN-ARCO Typography" panose="020B0603050302020204" pitchFamily="34" charset="2"/>
                </a:rPr>
                <a:t>n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00FFFF"/>
                    </a:solidFill>
                  </a:ln>
                  <a:latin typeface="SVN-ARCO Typography" panose="020B0603050302020204" pitchFamily="34" charset="2"/>
                </a:rPr>
                <a:t>g</a:t>
              </a:r>
              <a:r>
                <a:rPr lang="vi-VN" sz="6000" dirty="0">
                  <a:ln w="317500">
                    <a:solidFill>
                      <a:srgbClr val="FF99FF"/>
                    </a:solidFill>
                  </a:ln>
                  <a:latin typeface="SVN-ARCO Typography" panose="020B0603050302020204" pitchFamily="34" charset="2"/>
                </a:rPr>
                <a:t>ặ</a:t>
              </a:r>
              <a:r>
                <a:rPr lang="vi-VN" sz="6000" dirty="0">
                  <a:ln w="317500">
                    <a:solidFill>
                      <a:srgbClr val="FFC000"/>
                    </a:solidFill>
                  </a:ln>
                  <a:latin typeface="SVN-ARCO Typography" panose="020B0603050302020204" pitchFamily="34" charset="2"/>
                </a:rPr>
                <a:t>p</a:t>
              </a:r>
              <a:r>
                <a:rPr lang="vi-VN" sz="6000" dirty="0">
                  <a:ln w="317500">
                    <a:solidFill>
                      <a:schemeClr val="tx1"/>
                    </a:solidFill>
                  </a:ln>
                  <a:latin typeface="SVN-ARCO Typography" panose="020B0603050302020204" pitchFamily="34" charset="2"/>
                </a:rPr>
                <a:t> </a:t>
              </a:r>
              <a:r>
                <a:rPr lang="vi-VN" sz="6000" dirty="0">
                  <a:ln w="317500">
                    <a:solidFill>
                      <a:srgbClr val="FFCC66"/>
                    </a:solidFill>
                  </a:ln>
                  <a:latin typeface="SVN-ARCO Typography" panose="020B0603050302020204" pitchFamily="34" charset="2"/>
                </a:rPr>
                <a:t>l</a:t>
              </a:r>
              <a:r>
                <a:rPr lang="vi-VN" sz="6000" dirty="0">
                  <a:ln w="317500">
                    <a:solidFill>
                      <a:srgbClr val="9999FF"/>
                    </a:solidFill>
                  </a:ln>
                  <a:latin typeface="SVN-ARCO Typography" panose="020B0603050302020204" pitchFamily="34" charset="2"/>
                </a:rPr>
                <a:t>ạ</a:t>
              </a:r>
              <a:r>
                <a:rPr lang="vi-VN" sz="6000" dirty="0">
                  <a:ln w="317500">
                    <a:solidFill>
                      <a:srgbClr val="FF0066"/>
                    </a:solidFill>
                  </a:ln>
                  <a:latin typeface="SVN-ARCO Typography" panose="020B0603050302020204" pitchFamily="34" charset="2"/>
                </a:rPr>
                <a:t>i</a:t>
              </a:r>
              <a:endParaRPr lang="en-US" sz="6000" dirty="0">
                <a:ln w="317500">
                  <a:solidFill>
                    <a:srgbClr val="FF0066"/>
                  </a:solidFill>
                </a:ln>
                <a:latin typeface="SVN-ARCO Typography" panose="020B0603050302020204" pitchFamily="34" charset="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07CA31-6DA7-8E53-5F2C-1644760843D8}"/>
                </a:ext>
              </a:extLst>
            </p:cNvPr>
            <p:cNvSpPr txBox="1"/>
            <p:nvPr/>
          </p:nvSpPr>
          <p:spPr>
            <a:xfrm>
              <a:off x="5108448" y="4651248"/>
              <a:ext cx="73883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solidFill>
                    <a:schemeClr val="bg1"/>
                  </a:solidFill>
                  <a:latin typeface="SVN-ARCO Typography" panose="020B0603050302020204" pitchFamily="34" charset="2"/>
                </a:rPr>
                <a:t>Tạm biệt và hẹn gặp lại</a:t>
              </a:r>
              <a:endParaRPr lang="en-US" sz="6000" dirty="0">
                <a:solidFill>
                  <a:schemeClr val="bg1"/>
                </a:solidFill>
                <a:latin typeface="SVN-ARCO Typography" panose="020B0603050302020204" pitchFamily="34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A219DA-EA6F-07E3-1DEE-349855492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64" y="624934"/>
            <a:ext cx="5779509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DEF1E6-E1F6-7EDB-720F-BD815CD1AFC8}"/>
              </a:ext>
            </a:extLst>
          </p:cNvPr>
          <p:cNvGrpSpPr/>
          <p:nvPr/>
        </p:nvGrpSpPr>
        <p:grpSpPr>
          <a:xfrm>
            <a:off x="636217" y="1560050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:a16="http://schemas.microsoft.com/office/drawing/2014/main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1CAAC9-0BB7-005E-083E-8E31DBE7EC1B}"/>
              </a:ext>
            </a:extLst>
          </p:cNvPr>
          <p:cNvGrpSpPr/>
          <p:nvPr/>
        </p:nvGrpSpPr>
        <p:grpSpPr>
          <a:xfrm>
            <a:off x="293441" y="2931900"/>
            <a:ext cx="11605118" cy="3926100"/>
            <a:chOff x="383137" y="858794"/>
            <a:chExt cx="12764169" cy="12048555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12048555"/>
            </a:xfrm>
            <a:custGeom>
              <a:avLst/>
              <a:gdLst>
                <a:gd name="connsiteX0" fmla="*/ 0 w 12764169"/>
                <a:gd name="connsiteY0" fmla="*/ 2008133 h 12048555"/>
                <a:gd name="connsiteX1" fmla="*/ 2008133 w 12764169"/>
                <a:gd name="connsiteY1" fmla="*/ 0 h 12048555"/>
                <a:gd name="connsiteX2" fmla="*/ 10756036 w 12764169"/>
                <a:gd name="connsiteY2" fmla="*/ 0 h 12048555"/>
                <a:gd name="connsiteX3" fmla="*/ 12764169 w 12764169"/>
                <a:gd name="connsiteY3" fmla="*/ 2008133 h 12048555"/>
                <a:gd name="connsiteX4" fmla="*/ 12764169 w 12764169"/>
                <a:gd name="connsiteY4" fmla="*/ 10040422 h 12048555"/>
                <a:gd name="connsiteX5" fmla="*/ 10756036 w 12764169"/>
                <a:gd name="connsiteY5" fmla="*/ 12048555 h 12048555"/>
                <a:gd name="connsiteX6" fmla="*/ 2008133 w 12764169"/>
                <a:gd name="connsiteY6" fmla="*/ 12048555 h 12048555"/>
                <a:gd name="connsiteX7" fmla="*/ 0 w 12764169"/>
                <a:gd name="connsiteY7" fmla="*/ 10040422 h 12048555"/>
                <a:gd name="connsiteX8" fmla="*/ 0 w 12764169"/>
                <a:gd name="connsiteY8" fmla="*/ 2008133 h 1204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64169" h="12048555" fill="none" extrusionOk="0">
                  <a:moveTo>
                    <a:pt x="0" y="2008133"/>
                  </a:moveTo>
                  <a:cubicBezTo>
                    <a:pt x="-105450" y="905629"/>
                    <a:pt x="875269" y="135164"/>
                    <a:pt x="2008133" y="0"/>
                  </a:cubicBezTo>
                  <a:cubicBezTo>
                    <a:pt x="5430716" y="77600"/>
                    <a:pt x="6825993" y="-27269"/>
                    <a:pt x="10756036" y="0"/>
                  </a:cubicBezTo>
                  <a:cubicBezTo>
                    <a:pt x="11998654" y="-176181"/>
                    <a:pt x="12882074" y="933782"/>
                    <a:pt x="12764169" y="2008133"/>
                  </a:cubicBezTo>
                  <a:cubicBezTo>
                    <a:pt x="12873169" y="3788416"/>
                    <a:pt x="12685960" y="7012020"/>
                    <a:pt x="12764169" y="10040422"/>
                  </a:cubicBezTo>
                  <a:cubicBezTo>
                    <a:pt x="12637333" y="11099866"/>
                    <a:pt x="11828413" y="12064734"/>
                    <a:pt x="10756036" y="12048555"/>
                  </a:cubicBezTo>
                  <a:cubicBezTo>
                    <a:pt x="9725655" y="12097732"/>
                    <a:pt x="5092664" y="11925853"/>
                    <a:pt x="2008133" y="12048555"/>
                  </a:cubicBezTo>
                  <a:cubicBezTo>
                    <a:pt x="890568" y="12113862"/>
                    <a:pt x="-56424" y="11198065"/>
                    <a:pt x="0" y="10040422"/>
                  </a:cubicBezTo>
                  <a:cubicBezTo>
                    <a:pt x="47022" y="7466690"/>
                    <a:pt x="104569" y="5959991"/>
                    <a:pt x="0" y="2008133"/>
                  </a:cubicBezTo>
                  <a:close/>
                </a:path>
                <a:path w="12764169" h="12048555" stroke="0" extrusionOk="0">
                  <a:moveTo>
                    <a:pt x="0" y="2008133"/>
                  </a:moveTo>
                  <a:cubicBezTo>
                    <a:pt x="207682" y="875333"/>
                    <a:pt x="1005133" y="-7077"/>
                    <a:pt x="2008133" y="0"/>
                  </a:cubicBezTo>
                  <a:cubicBezTo>
                    <a:pt x="3615747" y="-129276"/>
                    <a:pt x="7435784" y="-77778"/>
                    <a:pt x="10756036" y="0"/>
                  </a:cubicBezTo>
                  <a:cubicBezTo>
                    <a:pt x="11827092" y="-121160"/>
                    <a:pt x="12737679" y="1051817"/>
                    <a:pt x="12764169" y="2008133"/>
                  </a:cubicBezTo>
                  <a:cubicBezTo>
                    <a:pt x="12845768" y="5078150"/>
                    <a:pt x="12918469" y="8110465"/>
                    <a:pt x="12764169" y="10040422"/>
                  </a:cubicBezTo>
                  <a:cubicBezTo>
                    <a:pt x="12831265" y="11290982"/>
                    <a:pt x="11811814" y="12066664"/>
                    <a:pt x="10756036" y="12048555"/>
                  </a:cubicBezTo>
                  <a:cubicBezTo>
                    <a:pt x="8182088" y="12092775"/>
                    <a:pt x="4010594" y="12019173"/>
                    <a:pt x="2008133" y="12048555"/>
                  </a:cubicBezTo>
                  <a:cubicBezTo>
                    <a:pt x="879154" y="11972026"/>
                    <a:pt x="-36211" y="11141114"/>
                    <a:pt x="0" y="10040422"/>
                  </a:cubicBezTo>
                  <a:cubicBezTo>
                    <a:pt x="-159954" y="7310384"/>
                    <a:pt x="22140" y="5981309"/>
                    <a:pt x="0" y="200813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:a16="http://schemas.microsoft.com/office/drawing/2014/main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10484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GV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đưa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 dung:</a:t>
              </a:r>
            </a:p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Quy tắc tìm diện tích (xung quanh, toàn phần), thể tích của hình hộp chữ nhật, hình lập phương.</a:t>
              </a:r>
            </a:p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Quan hệ giữa mét khối, đề-xi-mét khối, xăng-ti-mét khối. 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algn="just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HS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nhanh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vi-VN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CBC026-BA78-3581-00C2-CA6B6598A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47" y="0"/>
            <a:ext cx="11394412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7832901" cy="1335838"/>
          </a:xfrm>
          <a:custGeom>
            <a:avLst/>
            <a:gdLst>
              <a:gd name="connsiteX0" fmla="*/ 0 w 7832901"/>
              <a:gd name="connsiteY0" fmla="*/ 222644 h 1335838"/>
              <a:gd name="connsiteX1" fmla="*/ 222644 w 7832901"/>
              <a:gd name="connsiteY1" fmla="*/ 0 h 1335838"/>
              <a:gd name="connsiteX2" fmla="*/ 1305484 w 7832901"/>
              <a:gd name="connsiteY2" fmla="*/ 0 h 1335838"/>
              <a:gd name="connsiteX3" fmla="*/ 1305484 w 7832901"/>
              <a:gd name="connsiteY3" fmla="*/ 0 h 1335838"/>
              <a:gd name="connsiteX4" fmla="*/ 3263709 w 7832901"/>
              <a:gd name="connsiteY4" fmla="*/ 0 h 1335838"/>
              <a:gd name="connsiteX5" fmla="*/ 7610257 w 7832901"/>
              <a:gd name="connsiteY5" fmla="*/ 0 h 1335838"/>
              <a:gd name="connsiteX6" fmla="*/ 7832901 w 7832901"/>
              <a:gd name="connsiteY6" fmla="*/ 222644 h 1335838"/>
              <a:gd name="connsiteX7" fmla="*/ 7832901 w 7832901"/>
              <a:gd name="connsiteY7" fmla="*/ 779239 h 1335838"/>
              <a:gd name="connsiteX8" fmla="*/ 7832901 w 7832901"/>
              <a:gd name="connsiteY8" fmla="*/ 779239 h 1335838"/>
              <a:gd name="connsiteX9" fmla="*/ 7832901 w 7832901"/>
              <a:gd name="connsiteY9" fmla="*/ 1113198 h 1335838"/>
              <a:gd name="connsiteX10" fmla="*/ 7832901 w 7832901"/>
              <a:gd name="connsiteY10" fmla="*/ 1113194 h 1335838"/>
              <a:gd name="connsiteX11" fmla="*/ 7610257 w 7832901"/>
              <a:gd name="connsiteY11" fmla="*/ 1335838 h 1335838"/>
              <a:gd name="connsiteX12" fmla="*/ 3263709 w 7832901"/>
              <a:gd name="connsiteY12" fmla="*/ 1335838 h 1335838"/>
              <a:gd name="connsiteX13" fmla="*/ 1305484 w 7832901"/>
              <a:gd name="connsiteY13" fmla="*/ 1335838 h 1335838"/>
              <a:gd name="connsiteX14" fmla="*/ 1305484 w 7832901"/>
              <a:gd name="connsiteY14" fmla="*/ 1335838 h 1335838"/>
              <a:gd name="connsiteX15" fmla="*/ 222644 w 7832901"/>
              <a:gd name="connsiteY15" fmla="*/ 1335838 h 1335838"/>
              <a:gd name="connsiteX16" fmla="*/ 0 w 7832901"/>
              <a:gd name="connsiteY16" fmla="*/ 1113194 h 1335838"/>
              <a:gd name="connsiteX17" fmla="*/ 0 w 7832901"/>
              <a:gd name="connsiteY17" fmla="*/ 1113198 h 1335838"/>
              <a:gd name="connsiteX18" fmla="*/ -1052115 w 7832901"/>
              <a:gd name="connsiteY18" fmla="*/ 1458334 h 1335838"/>
              <a:gd name="connsiteX19" fmla="*/ 0 w 7832901"/>
              <a:gd name="connsiteY19" fmla="*/ 779239 h 1335838"/>
              <a:gd name="connsiteX20" fmla="*/ 0 w 783290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694605" y="52552"/>
                  <a:pt x="791068" y="-72271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4348164" y="70844"/>
                  <a:pt x="5806537" y="27969"/>
                  <a:pt x="7610257" y="0"/>
                </a:cubicBezTo>
                <a:cubicBezTo>
                  <a:pt x="7731601" y="917"/>
                  <a:pt x="7835880" y="90100"/>
                  <a:pt x="7832901" y="222644"/>
                </a:cubicBezTo>
                <a:cubicBezTo>
                  <a:pt x="7791611" y="283247"/>
                  <a:pt x="7825074" y="537001"/>
                  <a:pt x="7832901" y="779239"/>
                </a:cubicBezTo>
                <a:lnTo>
                  <a:pt x="7832901" y="779239"/>
                </a:lnTo>
                <a:cubicBezTo>
                  <a:pt x="7832684" y="846324"/>
                  <a:pt x="7860100" y="1055070"/>
                  <a:pt x="7832901" y="1113198"/>
                </a:cubicBezTo>
                <a:lnTo>
                  <a:pt x="7832901" y="1113194"/>
                </a:lnTo>
                <a:cubicBezTo>
                  <a:pt x="7840910" y="1226308"/>
                  <a:pt x="7732874" y="1342265"/>
                  <a:pt x="7610257" y="1335838"/>
                </a:cubicBezTo>
                <a:cubicBezTo>
                  <a:pt x="5953354" y="1330680"/>
                  <a:pt x="3827523" y="1176014"/>
                  <a:pt x="3263709" y="1335838"/>
                </a:cubicBezTo>
                <a:cubicBezTo>
                  <a:pt x="2817234" y="1256003"/>
                  <a:pt x="1621451" y="1207803"/>
                  <a:pt x="1305484" y="1335838"/>
                </a:cubicBezTo>
                <a:lnTo>
                  <a:pt x="1305484" y="1335838"/>
                </a:lnTo>
                <a:cubicBezTo>
                  <a:pt x="1048460" y="1369561"/>
                  <a:pt x="756517" y="1240945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137517" y="1244582"/>
                  <a:pt x="-615378" y="1350529"/>
                  <a:pt x="-1052115" y="1458334"/>
                </a:cubicBezTo>
                <a:cubicBezTo>
                  <a:pt x="-733725" y="1381463"/>
                  <a:pt x="-255191" y="95049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783290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365000" y="-66876"/>
                  <a:pt x="954677" y="79543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4251551" y="-156950"/>
                  <a:pt x="5783619" y="-64170"/>
                  <a:pt x="7610257" y="0"/>
                </a:cubicBezTo>
                <a:cubicBezTo>
                  <a:pt x="7739639" y="-1462"/>
                  <a:pt x="7854720" y="94889"/>
                  <a:pt x="7832901" y="222644"/>
                </a:cubicBezTo>
                <a:cubicBezTo>
                  <a:pt x="7787715" y="454708"/>
                  <a:pt x="7808311" y="656182"/>
                  <a:pt x="7832901" y="779239"/>
                </a:cubicBezTo>
                <a:lnTo>
                  <a:pt x="7832901" y="779239"/>
                </a:lnTo>
                <a:cubicBezTo>
                  <a:pt x="7829647" y="887800"/>
                  <a:pt x="7830412" y="1029379"/>
                  <a:pt x="7832901" y="1113198"/>
                </a:cubicBezTo>
                <a:lnTo>
                  <a:pt x="7832901" y="1113194"/>
                </a:lnTo>
                <a:cubicBezTo>
                  <a:pt x="7840735" y="1228704"/>
                  <a:pt x="7716849" y="1350759"/>
                  <a:pt x="7610257" y="1335838"/>
                </a:cubicBezTo>
                <a:cubicBezTo>
                  <a:pt x="5887175" y="1191033"/>
                  <a:pt x="4622387" y="1467873"/>
                  <a:pt x="3263709" y="1335838"/>
                </a:cubicBezTo>
                <a:cubicBezTo>
                  <a:pt x="2943945" y="1405202"/>
                  <a:pt x="1565768" y="1328918"/>
                  <a:pt x="1305484" y="1335838"/>
                </a:cubicBezTo>
                <a:lnTo>
                  <a:pt x="1305484" y="1335838"/>
                </a:lnTo>
                <a:cubicBezTo>
                  <a:pt x="1012030" y="1309971"/>
                  <a:pt x="604955" y="1250356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61721" y="1204160"/>
                  <a:pt x="-883312" y="1325725"/>
                  <a:pt x="-1052115" y="1458334"/>
                </a:cubicBezTo>
                <a:cubicBezTo>
                  <a:pt x="-782104" y="1388390"/>
                  <a:pt x="-157267" y="935815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cách tìm diện tích xung 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của hình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4082903"/>
            <a:ext cx="5040433" cy="2046964"/>
          </a:xfrm>
          <a:custGeom>
            <a:avLst/>
            <a:gdLst>
              <a:gd name="connsiteX0" fmla="*/ 0 w 5040433"/>
              <a:gd name="connsiteY0" fmla="*/ 341167 h 2046964"/>
              <a:gd name="connsiteX1" fmla="*/ 341167 w 5040433"/>
              <a:gd name="connsiteY1" fmla="*/ 0 h 2046964"/>
              <a:gd name="connsiteX2" fmla="*/ 2940253 w 5040433"/>
              <a:gd name="connsiteY2" fmla="*/ 0 h 2046964"/>
              <a:gd name="connsiteX3" fmla="*/ 2940253 w 5040433"/>
              <a:gd name="connsiteY3" fmla="*/ 0 h 2046964"/>
              <a:gd name="connsiteX4" fmla="*/ 4200361 w 5040433"/>
              <a:gd name="connsiteY4" fmla="*/ 0 h 2046964"/>
              <a:gd name="connsiteX5" fmla="*/ 4699266 w 5040433"/>
              <a:gd name="connsiteY5" fmla="*/ 0 h 2046964"/>
              <a:gd name="connsiteX6" fmla="*/ 5040433 w 5040433"/>
              <a:gd name="connsiteY6" fmla="*/ 341167 h 2046964"/>
              <a:gd name="connsiteX7" fmla="*/ 5040433 w 5040433"/>
              <a:gd name="connsiteY7" fmla="*/ 341161 h 2046964"/>
              <a:gd name="connsiteX8" fmla="*/ 5993478 w 5040433"/>
              <a:gd name="connsiteY8" fmla="*/ -168404 h 2046964"/>
              <a:gd name="connsiteX9" fmla="*/ 5040433 w 5040433"/>
              <a:gd name="connsiteY9" fmla="*/ 852902 h 2046964"/>
              <a:gd name="connsiteX10" fmla="*/ 5040433 w 5040433"/>
              <a:gd name="connsiteY10" fmla="*/ 1705797 h 2046964"/>
              <a:gd name="connsiteX11" fmla="*/ 4699266 w 5040433"/>
              <a:gd name="connsiteY11" fmla="*/ 2046964 h 2046964"/>
              <a:gd name="connsiteX12" fmla="*/ 4200361 w 5040433"/>
              <a:gd name="connsiteY12" fmla="*/ 2046964 h 2046964"/>
              <a:gd name="connsiteX13" fmla="*/ 2940253 w 5040433"/>
              <a:gd name="connsiteY13" fmla="*/ 2046964 h 2046964"/>
              <a:gd name="connsiteX14" fmla="*/ 2940253 w 5040433"/>
              <a:gd name="connsiteY14" fmla="*/ 2046964 h 2046964"/>
              <a:gd name="connsiteX15" fmla="*/ 341167 w 5040433"/>
              <a:gd name="connsiteY15" fmla="*/ 2046964 h 2046964"/>
              <a:gd name="connsiteX16" fmla="*/ 0 w 5040433"/>
              <a:gd name="connsiteY16" fmla="*/ 1705797 h 2046964"/>
              <a:gd name="connsiteX17" fmla="*/ 0 w 5040433"/>
              <a:gd name="connsiteY17" fmla="*/ 852902 h 2046964"/>
              <a:gd name="connsiteX18" fmla="*/ 0 w 5040433"/>
              <a:gd name="connsiteY18" fmla="*/ 341161 h 2046964"/>
              <a:gd name="connsiteX19" fmla="*/ 0 w 5040433"/>
              <a:gd name="connsiteY19" fmla="*/ 341161 h 2046964"/>
              <a:gd name="connsiteX20" fmla="*/ 0 w 5040433"/>
              <a:gd name="connsiteY20" fmla="*/ 341167 h 204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40433" h="2046964" fill="none" extrusionOk="0">
                <a:moveTo>
                  <a:pt x="0" y="341167"/>
                </a:moveTo>
                <a:cubicBezTo>
                  <a:pt x="-122" y="140581"/>
                  <a:pt x="176233" y="27399"/>
                  <a:pt x="341167" y="0"/>
                </a:cubicBezTo>
                <a:cubicBezTo>
                  <a:pt x="710512" y="-96230"/>
                  <a:pt x="1681175" y="129409"/>
                  <a:pt x="2940253" y="0"/>
                </a:cubicBezTo>
                <a:lnTo>
                  <a:pt x="2940253" y="0"/>
                </a:lnTo>
                <a:cubicBezTo>
                  <a:pt x="3067239" y="8964"/>
                  <a:pt x="3685912" y="54357"/>
                  <a:pt x="4200361" y="0"/>
                </a:cubicBezTo>
                <a:cubicBezTo>
                  <a:pt x="4259462" y="-43868"/>
                  <a:pt x="4645483" y="20130"/>
                  <a:pt x="4699266" y="0"/>
                </a:cubicBezTo>
                <a:cubicBezTo>
                  <a:pt x="4874343" y="7557"/>
                  <a:pt x="5050406" y="120664"/>
                  <a:pt x="5040433" y="341167"/>
                </a:cubicBezTo>
                <a:lnTo>
                  <a:pt x="5040433" y="341161"/>
                </a:lnTo>
                <a:cubicBezTo>
                  <a:pt x="5297149" y="278859"/>
                  <a:pt x="5629506" y="-83339"/>
                  <a:pt x="5993478" y="-168404"/>
                </a:cubicBezTo>
                <a:cubicBezTo>
                  <a:pt x="5431979" y="251472"/>
                  <a:pt x="5213442" y="608162"/>
                  <a:pt x="5040433" y="852902"/>
                </a:cubicBezTo>
                <a:cubicBezTo>
                  <a:pt x="5015554" y="1217433"/>
                  <a:pt x="4971483" y="1558379"/>
                  <a:pt x="5040433" y="1705797"/>
                </a:cubicBezTo>
                <a:cubicBezTo>
                  <a:pt x="5011859" y="1889157"/>
                  <a:pt x="4861617" y="2072210"/>
                  <a:pt x="4699266" y="2046964"/>
                </a:cubicBezTo>
                <a:cubicBezTo>
                  <a:pt x="4530564" y="2010157"/>
                  <a:pt x="4348124" y="2044435"/>
                  <a:pt x="4200361" y="2046964"/>
                </a:cubicBezTo>
                <a:cubicBezTo>
                  <a:pt x="3586624" y="2091519"/>
                  <a:pt x="3137660" y="2115633"/>
                  <a:pt x="2940253" y="2046964"/>
                </a:cubicBezTo>
                <a:lnTo>
                  <a:pt x="2940253" y="2046964"/>
                </a:lnTo>
                <a:cubicBezTo>
                  <a:pt x="1920989" y="2147889"/>
                  <a:pt x="1272207" y="1991390"/>
                  <a:pt x="341167" y="2046964"/>
                </a:cubicBezTo>
                <a:cubicBezTo>
                  <a:pt x="171501" y="2058490"/>
                  <a:pt x="-16222" y="1881734"/>
                  <a:pt x="0" y="1705797"/>
                </a:cubicBezTo>
                <a:cubicBezTo>
                  <a:pt x="-71714" y="1501440"/>
                  <a:pt x="71039" y="1206249"/>
                  <a:pt x="0" y="852902"/>
                </a:cubicBezTo>
                <a:cubicBezTo>
                  <a:pt x="-26061" y="706113"/>
                  <a:pt x="-40716" y="523932"/>
                  <a:pt x="0" y="341161"/>
                </a:cubicBezTo>
                <a:lnTo>
                  <a:pt x="0" y="341161"/>
                </a:lnTo>
                <a:lnTo>
                  <a:pt x="0" y="341167"/>
                </a:lnTo>
                <a:close/>
              </a:path>
              <a:path w="5040433" h="2046964" stroke="0" extrusionOk="0">
                <a:moveTo>
                  <a:pt x="0" y="341167"/>
                </a:moveTo>
                <a:cubicBezTo>
                  <a:pt x="2741" y="138527"/>
                  <a:pt x="130674" y="-3067"/>
                  <a:pt x="341167" y="0"/>
                </a:cubicBezTo>
                <a:cubicBezTo>
                  <a:pt x="1332529" y="140864"/>
                  <a:pt x="2391723" y="164299"/>
                  <a:pt x="2940253" y="0"/>
                </a:cubicBezTo>
                <a:lnTo>
                  <a:pt x="2940253" y="0"/>
                </a:lnTo>
                <a:cubicBezTo>
                  <a:pt x="3272264" y="-92229"/>
                  <a:pt x="3837200" y="-80532"/>
                  <a:pt x="4200361" y="0"/>
                </a:cubicBezTo>
                <a:cubicBezTo>
                  <a:pt x="4306423" y="41726"/>
                  <a:pt x="4600513" y="-1988"/>
                  <a:pt x="4699266" y="0"/>
                </a:cubicBezTo>
                <a:cubicBezTo>
                  <a:pt x="4916024" y="-6453"/>
                  <a:pt x="5050438" y="150549"/>
                  <a:pt x="5040433" y="341167"/>
                </a:cubicBezTo>
                <a:lnTo>
                  <a:pt x="5040433" y="341161"/>
                </a:lnTo>
                <a:cubicBezTo>
                  <a:pt x="5459224" y="162849"/>
                  <a:pt x="5861971" y="2744"/>
                  <a:pt x="5993478" y="-168404"/>
                </a:cubicBezTo>
                <a:cubicBezTo>
                  <a:pt x="5748371" y="66788"/>
                  <a:pt x="5264805" y="448038"/>
                  <a:pt x="5040433" y="852902"/>
                </a:cubicBezTo>
                <a:cubicBezTo>
                  <a:pt x="5024164" y="1107188"/>
                  <a:pt x="5025203" y="1328557"/>
                  <a:pt x="5040433" y="1705797"/>
                </a:cubicBezTo>
                <a:cubicBezTo>
                  <a:pt x="5043241" y="1896175"/>
                  <a:pt x="4876335" y="2055747"/>
                  <a:pt x="4699266" y="2046964"/>
                </a:cubicBezTo>
                <a:cubicBezTo>
                  <a:pt x="4527309" y="2091635"/>
                  <a:pt x="4425209" y="2080819"/>
                  <a:pt x="4200361" y="2046964"/>
                </a:cubicBezTo>
                <a:cubicBezTo>
                  <a:pt x="3848971" y="2103545"/>
                  <a:pt x="3245202" y="1954405"/>
                  <a:pt x="2940253" y="2046964"/>
                </a:cubicBezTo>
                <a:lnTo>
                  <a:pt x="2940253" y="2046964"/>
                </a:lnTo>
                <a:cubicBezTo>
                  <a:pt x="2253838" y="1937985"/>
                  <a:pt x="1606983" y="1954592"/>
                  <a:pt x="341167" y="2046964"/>
                </a:cubicBezTo>
                <a:cubicBezTo>
                  <a:pt x="135603" y="2052280"/>
                  <a:pt x="27967" y="1890159"/>
                  <a:pt x="0" y="1705797"/>
                </a:cubicBezTo>
                <a:cubicBezTo>
                  <a:pt x="-64660" y="1419653"/>
                  <a:pt x="75765" y="1092432"/>
                  <a:pt x="0" y="852902"/>
                </a:cubicBezTo>
                <a:cubicBezTo>
                  <a:pt x="-18607" y="749967"/>
                  <a:pt x="-28621" y="576802"/>
                  <a:pt x="0" y="341161"/>
                </a:cubicBezTo>
                <a:lnTo>
                  <a:pt x="0" y="341161"/>
                </a:lnTo>
                <a:lnTo>
                  <a:pt x="0" y="341167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lấy chu vi mặt đáy nhân với chiều cao (cùng đơn vị đo).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 tính Thể tích của hình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lấy chiều dài nhân với chiều rộng rồi nhân với chiều cao (cùng một đơn vị đo).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509284"/>
            <a:ext cx="5424967" cy="3200401"/>
          </a:xfrm>
          <a:custGeom>
            <a:avLst/>
            <a:gdLst>
              <a:gd name="connsiteX0" fmla="*/ 0 w 5424967"/>
              <a:gd name="connsiteY0" fmla="*/ 533411 h 3200401"/>
              <a:gd name="connsiteX1" fmla="*/ 533411 w 5424967"/>
              <a:gd name="connsiteY1" fmla="*/ 0 h 3200401"/>
              <a:gd name="connsiteX2" fmla="*/ 3164564 w 5424967"/>
              <a:gd name="connsiteY2" fmla="*/ 0 h 3200401"/>
              <a:gd name="connsiteX3" fmla="*/ 3164564 w 5424967"/>
              <a:gd name="connsiteY3" fmla="*/ 0 h 3200401"/>
              <a:gd name="connsiteX4" fmla="*/ 4520806 w 5424967"/>
              <a:gd name="connsiteY4" fmla="*/ 0 h 3200401"/>
              <a:gd name="connsiteX5" fmla="*/ 4891556 w 5424967"/>
              <a:gd name="connsiteY5" fmla="*/ 0 h 3200401"/>
              <a:gd name="connsiteX6" fmla="*/ 5424967 w 5424967"/>
              <a:gd name="connsiteY6" fmla="*/ 533411 h 3200401"/>
              <a:gd name="connsiteX7" fmla="*/ 5424967 w 5424967"/>
              <a:gd name="connsiteY7" fmla="*/ 1866901 h 3200401"/>
              <a:gd name="connsiteX8" fmla="*/ 6430756 w 5424967"/>
              <a:gd name="connsiteY8" fmla="*/ 1916496 h 3200401"/>
              <a:gd name="connsiteX9" fmla="*/ 5424967 w 5424967"/>
              <a:gd name="connsiteY9" fmla="*/ 2667001 h 3200401"/>
              <a:gd name="connsiteX10" fmla="*/ 5424967 w 5424967"/>
              <a:gd name="connsiteY10" fmla="*/ 2666990 h 3200401"/>
              <a:gd name="connsiteX11" fmla="*/ 4891556 w 5424967"/>
              <a:gd name="connsiteY11" fmla="*/ 3200401 h 3200401"/>
              <a:gd name="connsiteX12" fmla="*/ 4520806 w 5424967"/>
              <a:gd name="connsiteY12" fmla="*/ 3200401 h 3200401"/>
              <a:gd name="connsiteX13" fmla="*/ 3164564 w 5424967"/>
              <a:gd name="connsiteY13" fmla="*/ 3200401 h 3200401"/>
              <a:gd name="connsiteX14" fmla="*/ 3164564 w 5424967"/>
              <a:gd name="connsiteY14" fmla="*/ 3200401 h 3200401"/>
              <a:gd name="connsiteX15" fmla="*/ 533411 w 5424967"/>
              <a:gd name="connsiteY15" fmla="*/ 3200401 h 3200401"/>
              <a:gd name="connsiteX16" fmla="*/ 0 w 5424967"/>
              <a:gd name="connsiteY16" fmla="*/ 2666990 h 3200401"/>
              <a:gd name="connsiteX17" fmla="*/ 0 w 5424967"/>
              <a:gd name="connsiteY17" fmla="*/ 2667001 h 3200401"/>
              <a:gd name="connsiteX18" fmla="*/ 0 w 5424967"/>
              <a:gd name="connsiteY18" fmla="*/ 1866901 h 3200401"/>
              <a:gd name="connsiteX19" fmla="*/ 0 w 5424967"/>
              <a:gd name="connsiteY19" fmla="*/ 1866901 h 3200401"/>
              <a:gd name="connsiteX20" fmla="*/ 0 w 5424967"/>
              <a:gd name="connsiteY20" fmla="*/ 533411 h 320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3200401" fill="none" extrusionOk="0">
                <a:moveTo>
                  <a:pt x="0" y="533411"/>
                </a:moveTo>
                <a:cubicBezTo>
                  <a:pt x="-1548" y="214331"/>
                  <a:pt x="238323" y="3969"/>
                  <a:pt x="533411" y="0"/>
                </a:cubicBezTo>
                <a:cubicBezTo>
                  <a:pt x="1331326" y="70844"/>
                  <a:pt x="1926760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621837" y="25743"/>
                  <a:pt x="4761763" y="-2595"/>
                  <a:pt x="4891556" y="0"/>
                </a:cubicBezTo>
                <a:cubicBezTo>
                  <a:pt x="5165255" y="9454"/>
                  <a:pt x="5467733" y="210440"/>
                  <a:pt x="5424967" y="533411"/>
                </a:cubicBezTo>
                <a:cubicBezTo>
                  <a:pt x="5530910" y="842415"/>
                  <a:pt x="5476027" y="1365105"/>
                  <a:pt x="5424967" y="1866901"/>
                </a:cubicBezTo>
                <a:cubicBezTo>
                  <a:pt x="5660790" y="1791441"/>
                  <a:pt x="6177692" y="1875245"/>
                  <a:pt x="6430756" y="1916496"/>
                </a:cubicBezTo>
                <a:cubicBezTo>
                  <a:pt x="6051321" y="2150673"/>
                  <a:pt x="5824181" y="2349981"/>
                  <a:pt x="5424967" y="2667001"/>
                </a:cubicBezTo>
                <a:cubicBezTo>
                  <a:pt x="5424967" y="2666996"/>
                  <a:pt x="5424968" y="2666995"/>
                  <a:pt x="5424967" y="2666990"/>
                </a:cubicBezTo>
                <a:cubicBezTo>
                  <a:pt x="5463440" y="2982741"/>
                  <a:pt x="5204987" y="3146973"/>
                  <a:pt x="4891556" y="3200401"/>
                </a:cubicBezTo>
                <a:cubicBezTo>
                  <a:pt x="4758442" y="3209282"/>
                  <a:pt x="4580414" y="3227267"/>
                  <a:pt x="4520806" y="3200401"/>
                </a:cubicBezTo>
                <a:cubicBezTo>
                  <a:pt x="4083625" y="3203541"/>
                  <a:pt x="3316680" y="3246423"/>
                  <a:pt x="3164564" y="3200401"/>
                </a:cubicBezTo>
                <a:lnTo>
                  <a:pt x="3164564" y="3200401"/>
                </a:lnTo>
                <a:cubicBezTo>
                  <a:pt x="2154574" y="3225133"/>
                  <a:pt x="1000081" y="3336283"/>
                  <a:pt x="533411" y="3200401"/>
                </a:cubicBezTo>
                <a:cubicBezTo>
                  <a:pt x="249211" y="3149270"/>
                  <a:pt x="-17379" y="2938935"/>
                  <a:pt x="0" y="2666990"/>
                </a:cubicBezTo>
                <a:cubicBezTo>
                  <a:pt x="1" y="2666994"/>
                  <a:pt x="0" y="2667001"/>
                  <a:pt x="0" y="2667001"/>
                </a:cubicBezTo>
                <a:cubicBezTo>
                  <a:pt x="-46182" y="2430231"/>
                  <a:pt x="-3028" y="1973264"/>
                  <a:pt x="0" y="1866901"/>
                </a:cubicBezTo>
                <a:lnTo>
                  <a:pt x="0" y="1866901"/>
                </a:lnTo>
                <a:cubicBezTo>
                  <a:pt x="106711" y="1267404"/>
                  <a:pt x="73890" y="981572"/>
                  <a:pt x="0" y="533411"/>
                </a:cubicBezTo>
                <a:close/>
              </a:path>
              <a:path w="5424967" h="3200401" stroke="0" extrusionOk="0">
                <a:moveTo>
                  <a:pt x="0" y="533411"/>
                </a:moveTo>
                <a:cubicBezTo>
                  <a:pt x="9337" y="190372"/>
                  <a:pt x="226912" y="-1654"/>
                  <a:pt x="533411" y="0"/>
                </a:cubicBezTo>
                <a:cubicBezTo>
                  <a:pt x="1303544" y="140864"/>
                  <a:pt x="2732522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570371" y="5708"/>
                  <a:pt x="4786734" y="32913"/>
                  <a:pt x="4891556" y="0"/>
                </a:cubicBezTo>
                <a:cubicBezTo>
                  <a:pt x="5242457" y="-12822"/>
                  <a:pt x="5447278" y="233916"/>
                  <a:pt x="5424967" y="533411"/>
                </a:cubicBezTo>
                <a:cubicBezTo>
                  <a:pt x="5322229" y="1081211"/>
                  <a:pt x="5416105" y="1406483"/>
                  <a:pt x="5424967" y="1866901"/>
                </a:cubicBezTo>
                <a:cubicBezTo>
                  <a:pt x="5631805" y="1966234"/>
                  <a:pt x="6327895" y="1851742"/>
                  <a:pt x="6430756" y="1916496"/>
                </a:cubicBezTo>
                <a:cubicBezTo>
                  <a:pt x="6032800" y="2173716"/>
                  <a:pt x="5729156" y="2538241"/>
                  <a:pt x="5424967" y="2667001"/>
                </a:cubicBezTo>
                <a:cubicBezTo>
                  <a:pt x="5424968" y="2666999"/>
                  <a:pt x="5424966" y="2666994"/>
                  <a:pt x="5424967" y="2666990"/>
                </a:cubicBezTo>
                <a:cubicBezTo>
                  <a:pt x="5414880" y="3012279"/>
                  <a:pt x="5183473" y="3249485"/>
                  <a:pt x="4891556" y="3200401"/>
                </a:cubicBezTo>
                <a:cubicBezTo>
                  <a:pt x="4812667" y="3205269"/>
                  <a:pt x="4595137" y="3227343"/>
                  <a:pt x="4520806" y="3200401"/>
                </a:cubicBezTo>
                <a:cubicBezTo>
                  <a:pt x="4246198" y="3248551"/>
                  <a:pt x="3690573" y="3149165"/>
                  <a:pt x="3164564" y="3200401"/>
                </a:cubicBezTo>
                <a:lnTo>
                  <a:pt x="3164564" y="3200401"/>
                </a:lnTo>
                <a:cubicBezTo>
                  <a:pt x="2850177" y="3324441"/>
                  <a:pt x="958386" y="3268982"/>
                  <a:pt x="533411" y="3200401"/>
                </a:cubicBezTo>
                <a:cubicBezTo>
                  <a:pt x="251100" y="3198571"/>
                  <a:pt x="-27876" y="2937431"/>
                  <a:pt x="0" y="2666990"/>
                </a:cubicBezTo>
                <a:cubicBezTo>
                  <a:pt x="0" y="2666994"/>
                  <a:pt x="0" y="2666999"/>
                  <a:pt x="0" y="2667001"/>
                </a:cubicBezTo>
                <a:cubicBezTo>
                  <a:pt x="27420" y="2543909"/>
                  <a:pt x="-67547" y="2130552"/>
                  <a:pt x="0" y="1866901"/>
                </a:cubicBezTo>
                <a:lnTo>
                  <a:pt x="0" y="1866901"/>
                </a:lnTo>
                <a:cubicBezTo>
                  <a:pt x="-79470" y="1322943"/>
                  <a:pt x="4452" y="798863"/>
                  <a:pt x="0" y="533411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tính thể tích hình lập phương ta lấy cạnh nhân với cạnh rồi nhân với cạnh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(cùng một đơn vị đo).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7832901" cy="1335838"/>
          </a:xfrm>
          <a:custGeom>
            <a:avLst/>
            <a:gdLst>
              <a:gd name="connsiteX0" fmla="*/ 0 w 7832901"/>
              <a:gd name="connsiteY0" fmla="*/ 222644 h 1335838"/>
              <a:gd name="connsiteX1" fmla="*/ 222644 w 7832901"/>
              <a:gd name="connsiteY1" fmla="*/ 0 h 1335838"/>
              <a:gd name="connsiteX2" fmla="*/ 1305484 w 7832901"/>
              <a:gd name="connsiteY2" fmla="*/ 0 h 1335838"/>
              <a:gd name="connsiteX3" fmla="*/ 1305484 w 7832901"/>
              <a:gd name="connsiteY3" fmla="*/ 0 h 1335838"/>
              <a:gd name="connsiteX4" fmla="*/ 3263709 w 7832901"/>
              <a:gd name="connsiteY4" fmla="*/ 0 h 1335838"/>
              <a:gd name="connsiteX5" fmla="*/ 7610257 w 7832901"/>
              <a:gd name="connsiteY5" fmla="*/ 0 h 1335838"/>
              <a:gd name="connsiteX6" fmla="*/ 7832901 w 7832901"/>
              <a:gd name="connsiteY6" fmla="*/ 222644 h 1335838"/>
              <a:gd name="connsiteX7" fmla="*/ 7832901 w 7832901"/>
              <a:gd name="connsiteY7" fmla="*/ 779239 h 1335838"/>
              <a:gd name="connsiteX8" fmla="*/ 7832901 w 7832901"/>
              <a:gd name="connsiteY8" fmla="*/ 779239 h 1335838"/>
              <a:gd name="connsiteX9" fmla="*/ 7832901 w 7832901"/>
              <a:gd name="connsiteY9" fmla="*/ 1113198 h 1335838"/>
              <a:gd name="connsiteX10" fmla="*/ 7832901 w 7832901"/>
              <a:gd name="connsiteY10" fmla="*/ 1113194 h 1335838"/>
              <a:gd name="connsiteX11" fmla="*/ 7610257 w 7832901"/>
              <a:gd name="connsiteY11" fmla="*/ 1335838 h 1335838"/>
              <a:gd name="connsiteX12" fmla="*/ 3263709 w 7832901"/>
              <a:gd name="connsiteY12" fmla="*/ 1335838 h 1335838"/>
              <a:gd name="connsiteX13" fmla="*/ 1305484 w 7832901"/>
              <a:gd name="connsiteY13" fmla="*/ 1335838 h 1335838"/>
              <a:gd name="connsiteX14" fmla="*/ 1305484 w 7832901"/>
              <a:gd name="connsiteY14" fmla="*/ 1335838 h 1335838"/>
              <a:gd name="connsiteX15" fmla="*/ 222644 w 7832901"/>
              <a:gd name="connsiteY15" fmla="*/ 1335838 h 1335838"/>
              <a:gd name="connsiteX16" fmla="*/ 0 w 7832901"/>
              <a:gd name="connsiteY16" fmla="*/ 1113194 h 1335838"/>
              <a:gd name="connsiteX17" fmla="*/ 0 w 7832901"/>
              <a:gd name="connsiteY17" fmla="*/ 1113198 h 1335838"/>
              <a:gd name="connsiteX18" fmla="*/ -1052115 w 7832901"/>
              <a:gd name="connsiteY18" fmla="*/ 1458334 h 1335838"/>
              <a:gd name="connsiteX19" fmla="*/ 0 w 7832901"/>
              <a:gd name="connsiteY19" fmla="*/ 779239 h 1335838"/>
              <a:gd name="connsiteX20" fmla="*/ 0 w 783290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694605" y="52552"/>
                  <a:pt x="791068" y="-72271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4348164" y="70844"/>
                  <a:pt x="5806537" y="27969"/>
                  <a:pt x="7610257" y="0"/>
                </a:cubicBezTo>
                <a:cubicBezTo>
                  <a:pt x="7731601" y="917"/>
                  <a:pt x="7835880" y="90100"/>
                  <a:pt x="7832901" y="222644"/>
                </a:cubicBezTo>
                <a:cubicBezTo>
                  <a:pt x="7791611" y="283247"/>
                  <a:pt x="7825074" y="537001"/>
                  <a:pt x="7832901" y="779239"/>
                </a:cubicBezTo>
                <a:lnTo>
                  <a:pt x="7832901" y="779239"/>
                </a:lnTo>
                <a:cubicBezTo>
                  <a:pt x="7832684" y="846324"/>
                  <a:pt x="7860100" y="1055070"/>
                  <a:pt x="7832901" y="1113198"/>
                </a:cubicBezTo>
                <a:lnTo>
                  <a:pt x="7832901" y="1113194"/>
                </a:lnTo>
                <a:cubicBezTo>
                  <a:pt x="7840910" y="1226308"/>
                  <a:pt x="7732874" y="1342265"/>
                  <a:pt x="7610257" y="1335838"/>
                </a:cubicBezTo>
                <a:cubicBezTo>
                  <a:pt x="5953354" y="1330680"/>
                  <a:pt x="3827523" y="1176014"/>
                  <a:pt x="3263709" y="1335838"/>
                </a:cubicBezTo>
                <a:cubicBezTo>
                  <a:pt x="2817234" y="1256003"/>
                  <a:pt x="1621451" y="1207803"/>
                  <a:pt x="1305484" y="1335838"/>
                </a:cubicBezTo>
                <a:lnTo>
                  <a:pt x="1305484" y="1335838"/>
                </a:lnTo>
                <a:cubicBezTo>
                  <a:pt x="1048460" y="1369561"/>
                  <a:pt x="756517" y="1240945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137517" y="1244582"/>
                  <a:pt x="-615378" y="1350529"/>
                  <a:pt x="-1052115" y="1458334"/>
                </a:cubicBezTo>
                <a:cubicBezTo>
                  <a:pt x="-733725" y="1381463"/>
                  <a:pt x="-255191" y="95049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783290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365000" y="-66876"/>
                  <a:pt x="954677" y="79543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4251551" y="-156950"/>
                  <a:pt x="5783619" y="-64170"/>
                  <a:pt x="7610257" y="0"/>
                </a:cubicBezTo>
                <a:cubicBezTo>
                  <a:pt x="7739639" y="-1462"/>
                  <a:pt x="7854720" y="94889"/>
                  <a:pt x="7832901" y="222644"/>
                </a:cubicBezTo>
                <a:cubicBezTo>
                  <a:pt x="7787715" y="454708"/>
                  <a:pt x="7808311" y="656182"/>
                  <a:pt x="7832901" y="779239"/>
                </a:cubicBezTo>
                <a:lnTo>
                  <a:pt x="7832901" y="779239"/>
                </a:lnTo>
                <a:cubicBezTo>
                  <a:pt x="7829647" y="887800"/>
                  <a:pt x="7830412" y="1029379"/>
                  <a:pt x="7832901" y="1113198"/>
                </a:cubicBezTo>
                <a:lnTo>
                  <a:pt x="7832901" y="1113194"/>
                </a:lnTo>
                <a:cubicBezTo>
                  <a:pt x="7840735" y="1228704"/>
                  <a:pt x="7716849" y="1350759"/>
                  <a:pt x="7610257" y="1335838"/>
                </a:cubicBezTo>
                <a:cubicBezTo>
                  <a:pt x="5887175" y="1191033"/>
                  <a:pt x="4622387" y="1467873"/>
                  <a:pt x="3263709" y="1335838"/>
                </a:cubicBezTo>
                <a:cubicBezTo>
                  <a:pt x="2943945" y="1405202"/>
                  <a:pt x="1565768" y="1328918"/>
                  <a:pt x="1305484" y="1335838"/>
                </a:cubicBezTo>
                <a:lnTo>
                  <a:pt x="1305484" y="1335838"/>
                </a:lnTo>
                <a:cubicBezTo>
                  <a:pt x="1012030" y="1309971"/>
                  <a:pt x="604955" y="1250356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61721" y="1204160"/>
                  <a:pt x="-883312" y="1325725"/>
                  <a:pt x="-1052115" y="1458334"/>
                </a:cubicBezTo>
                <a:cubicBezTo>
                  <a:pt x="-782104" y="1388390"/>
                  <a:pt x="-157267" y="935815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sz="4400" b="1" baseline="30000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 dm</a:t>
            </a:r>
            <a:r>
              <a:rPr lang="en-US" sz="4400" b="1" baseline="30000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4082903"/>
            <a:ext cx="5040433" cy="1626782"/>
          </a:xfrm>
          <a:custGeom>
            <a:avLst/>
            <a:gdLst>
              <a:gd name="connsiteX0" fmla="*/ 0 w 5040433"/>
              <a:gd name="connsiteY0" fmla="*/ 271136 h 1626782"/>
              <a:gd name="connsiteX1" fmla="*/ 271136 w 5040433"/>
              <a:gd name="connsiteY1" fmla="*/ 0 h 1626782"/>
              <a:gd name="connsiteX2" fmla="*/ 2940253 w 5040433"/>
              <a:gd name="connsiteY2" fmla="*/ 0 h 1626782"/>
              <a:gd name="connsiteX3" fmla="*/ 2940253 w 5040433"/>
              <a:gd name="connsiteY3" fmla="*/ 0 h 1626782"/>
              <a:gd name="connsiteX4" fmla="*/ 4200361 w 5040433"/>
              <a:gd name="connsiteY4" fmla="*/ 0 h 1626782"/>
              <a:gd name="connsiteX5" fmla="*/ 4769297 w 5040433"/>
              <a:gd name="connsiteY5" fmla="*/ 0 h 1626782"/>
              <a:gd name="connsiteX6" fmla="*/ 5040433 w 5040433"/>
              <a:gd name="connsiteY6" fmla="*/ 271136 h 1626782"/>
              <a:gd name="connsiteX7" fmla="*/ 5040433 w 5040433"/>
              <a:gd name="connsiteY7" fmla="*/ 271130 h 1626782"/>
              <a:gd name="connsiteX8" fmla="*/ 5993478 w 5040433"/>
              <a:gd name="connsiteY8" fmla="*/ -133835 h 1626782"/>
              <a:gd name="connsiteX9" fmla="*/ 5040433 w 5040433"/>
              <a:gd name="connsiteY9" fmla="*/ 677826 h 1626782"/>
              <a:gd name="connsiteX10" fmla="*/ 5040433 w 5040433"/>
              <a:gd name="connsiteY10" fmla="*/ 1355646 h 1626782"/>
              <a:gd name="connsiteX11" fmla="*/ 4769297 w 5040433"/>
              <a:gd name="connsiteY11" fmla="*/ 1626782 h 1626782"/>
              <a:gd name="connsiteX12" fmla="*/ 4200361 w 5040433"/>
              <a:gd name="connsiteY12" fmla="*/ 1626782 h 1626782"/>
              <a:gd name="connsiteX13" fmla="*/ 2940253 w 5040433"/>
              <a:gd name="connsiteY13" fmla="*/ 1626782 h 1626782"/>
              <a:gd name="connsiteX14" fmla="*/ 2940253 w 5040433"/>
              <a:gd name="connsiteY14" fmla="*/ 1626782 h 1626782"/>
              <a:gd name="connsiteX15" fmla="*/ 271136 w 5040433"/>
              <a:gd name="connsiteY15" fmla="*/ 1626782 h 1626782"/>
              <a:gd name="connsiteX16" fmla="*/ 0 w 5040433"/>
              <a:gd name="connsiteY16" fmla="*/ 1355646 h 1626782"/>
              <a:gd name="connsiteX17" fmla="*/ 0 w 5040433"/>
              <a:gd name="connsiteY17" fmla="*/ 677826 h 1626782"/>
              <a:gd name="connsiteX18" fmla="*/ 0 w 5040433"/>
              <a:gd name="connsiteY18" fmla="*/ 271130 h 1626782"/>
              <a:gd name="connsiteX19" fmla="*/ 0 w 5040433"/>
              <a:gd name="connsiteY19" fmla="*/ 271130 h 1626782"/>
              <a:gd name="connsiteX20" fmla="*/ 0 w 5040433"/>
              <a:gd name="connsiteY20" fmla="*/ 271136 h 162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40433" h="1626782" fill="none" extrusionOk="0">
                <a:moveTo>
                  <a:pt x="0" y="271136"/>
                </a:moveTo>
                <a:cubicBezTo>
                  <a:pt x="-98" y="111647"/>
                  <a:pt x="134569" y="15372"/>
                  <a:pt x="271136" y="0"/>
                </a:cubicBezTo>
                <a:cubicBezTo>
                  <a:pt x="1099721" y="-96230"/>
                  <a:pt x="2361484" y="129409"/>
                  <a:pt x="2940253" y="0"/>
                </a:cubicBezTo>
                <a:lnTo>
                  <a:pt x="2940253" y="0"/>
                </a:lnTo>
                <a:cubicBezTo>
                  <a:pt x="3067239" y="8964"/>
                  <a:pt x="3685912" y="54357"/>
                  <a:pt x="4200361" y="0"/>
                </a:cubicBezTo>
                <a:cubicBezTo>
                  <a:pt x="4345226" y="47026"/>
                  <a:pt x="4618649" y="6117"/>
                  <a:pt x="4769297" y="0"/>
                </a:cubicBezTo>
                <a:cubicBezTo>
                  <a:pt x="4898857" y="11430"/>
                  <a:pt x="5043338" y="112046"/>
                  <a:pt x="5040433" y="271136"/>
                </a:cubicBezTo>
                <a:lnTo>
                  <a:pt x="5040433" y="271130"/>
                </a:lnTo>
                <a:cubicBezTo>
                  <a:pt x="5437840" y="92720"/>
                  <a:pt x="5664809" y="74341"/>
                  <a:pt x="5993478" y="-133835"/>
                </a:cubicBezTo>
                <a:cubicBezTo>
                  <a:pt x="5636121" y="283009"/>
                  <a:pt x="5369527" y="461203"/>
                  <a:pt x="5040433" y="677826"/>
                </a:cubicBezTo>
                <a:cubicBezTo>
                  <a:pt x="5044556" y="748703"/>
                  <a:pt x="5088862" y="1139710"/>
                  <a:pt x="5040433" y="1355646"/>
                </a:cubicBezTo>
                <a:cubicBezTo>
                  <a:pt x="5035338" y="1504488"/>
                  <a:pt x="4906572" y="1638857"/>
                  <a:pt x="4769297" y="1626782"/>
                </a:cubicBezTo>
                <a:cubicBezTo>
                  <a:pt x="4545333" y="1593074"/>
                  <a:pt x="4289659" y="1584217"/>
                  <a:pt x="4200361" y="1626782"/>
                </a:cubicBezTo>
                <a:cubicBezTo>
                  <a:pt x="3586624" y="1671337"/>
                  <a:pt x="3137660" y="1695451"/>
                  <a:pt x="2940253" y="1626782"/>
                </a:cubicBezTo>
                <a:lnTo>
                  <a:pt x="2940253" y="1626782"/>
                </a:lnTo>
                <a:cubicBezTo>
                  <a:pt x="2359591" y="1727707"/>
                  <a:pt x="920685" y="1571208"/>
                  <a:pt x="271136" y="1626782"/>
                </a:cubicBezTo>
                <a:cubicBezTo>
                  <a:pt x="134628" y="1634916"/>
                  <a:pt x="-12564" y="1495722"/>
                  <a:pt x="0" y="1355646"/>
                </a:cubicBezTo>
                <a:cubicBezTo>
                  <a:pt x="1052" y="1170614"/>
                  <a:pt x="10634" y="986523"/>
                  <a:pt x="0" y="677826"/>
                </a:cubicBezTo>
                <a:cubicBezTo>
                  <a:pt x="35630" y="490209"/>
                  <a:pt x="32415" y="400936"/>
                  <a:pt x="0" y="271130"/>
                </a:cubicBezTo>
                <a:lnTo>
                  <a:pt x="0" y="271130"/>
                </a:lnTo>
                <a:lnTo>
                  <a:pt x="0" y="271136"/>
                </a:lnTo>
                <a:close/>
              </a:path>
              <a:path w="5040433" h="1626782" stroke="0" extrusionOk="0">
                <a:moveTo>
                  <a:pt x="0" y="271136"/>
                </a:moveTo>
                <a:cubicBezTo>
                  <a:pt x="4269" y="99244"/>
                  <a:pt x="98106" y="-3235"/>
                  <a:pt x="271136" y="0"/>
                </a:cubicBezTo>
                <a:cubicBezTo>
                  <a:pt x="1385589" y="140864"/>
                  <a:pt x="1709240" y="164299"/>
                  <a:pt x="2940253" y="0"/>
                </a:cubicBezTo>
                <a:lnTo>
                  <a:pt x="2940253" y="0"/>
                </a:lnTo>
                <a:cubicBezTo>
                  <a:pt x="3272264" y="-92229"/>
                  <a:pt x="3837200" y="-80532"/>
                  <a:pt x="4200361" y="0"/>
                </a:cubicBezTo>
                <a:cubicBezTo>
                  <a:pt x="4295577" y="-14118"/>
                  <a:pt x="4647839" y="-10711"/>
                  <a:pt x="4769297" y="0"/>
                </a:cubicBezTo>
                <a:cubicBezTo>
                  <a:pt x="4932734" y="-3118"/>
                  <a:pt x="5058627" y="117396"/>
                  <a:pt x="5040433" y="271136"/>
                </a:cubicBezTo>
                <a:lnTo>
                  <a:pt x="5040433" y="271130"/>
                </a:lnTo>
                <a:cubicBezTo>
                  <a:pt x="5424426" y="121083"/>
                  <a:pt x="5731657" y="-112518"/>
                  <a:pt x="5993478" y="-133835"/>
                </a:cubicBezTo>
                <a:cubicBezTo>
                  <a:pt x="5805411" y="40291"/>
                  <a:pt x="5388468" y="490445"/>
                  <a:pt x="5040433" y="677826"/>
                </a:cubicBezTo>
                <a:cubicBezTo>
                  <a:pt x="5004941" y="977131"/>
                  <a:pt x="5095596" y="1026860"/>
                  <a:pt x="5040433" y="1355646"/>
                </a:cubicBezTo>
                <a:cubicBezTo>
                  <a:pt x="5043761" y="1507709"/>
                  <a:pt x="4901118" y="1640649"/>
                  <a:pt x="4769297" y="1626782"/>
                </a:cubicBezTo>
                <a:cubicBezTo>
                  <a:pt x="4581827" y="1577573"/>
                  <a:pt x="4427321" y="1622979"/>
                  <a:pt x="4200361" y="1626782"/>
                </a:cubicBezTo>
                <a:cubicBezTo>
                  <a:pt x="3848971" y="1683363"/>
                  <a:pt x="3245202" y="1534223"/>
                  <a:pt x="2940253" y="1626782"/>
                </a:cubicBezTo>
                <a:lnTo>
                  <a:pt x="2940253" y="1626782"/>
                </a:lnTo>
                <a:cubicBezTo>
                  <a:pt x="2472380" y="1517803"/>
                  <a:pt x="1550600" y="1534410"/>
                  <a:pt x="271136" y="1626782"/>
                </a:cubicBezTo>
                <a:cubicBezTo>
                  <a:pt x="96885" y="1634382"/>
                  <a:pt x="16732" y="1502962"/>
                  <a:pt x="0" y="1355646"/>
                </a:cubicBezTo>
                <a:cubicBezTo>
                  <a:pt x="-48010" y="1183941"/>
                  <a:pt x="-55642" y="874212"/>
                  <a:pt x="0" y="677826"/>
                </a:cubicBezTo>
                <a:cubicBezTo>
                  <a:pt x="-11812" y="532370"/>
                  <a:pt x="3772" y="441455"/>
                  <a:pt x="0" y="271130"/>
                </a:cubicBezTo>
                <a:lnTo>
                  <a:pt x="0" y="271130"/>
                </a:lnTo>
                <a:lnTo>
                  <a:pt x="0" y="271136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1 000 </a:t>
            </a:r>
            <a:r>
              <a:rPr lang="en-US" sz="4000" b="1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="1" baseline="30000">
                <a:solidFill>
                  <a:srgbClr val="D8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C5728-ACBE-F214-A7CE-1C458BD77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040" y="889260"/>
            <a:ext cx="5779509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1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a,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b,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u="none" strike="noStrike" baseline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600" b="0" i="0" u="none" strike="noStrike" baseline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c: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D4379EC-8195-3C69-46A7-40F4BCD3E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67" y="2101259"/>
            <a:ext cx="10152433" cy="34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518</TotalTime>
  <Words>481</Words>
  <Application>Microsoft Office PowerPoint</Application>
  <PresentationFormat>Widescreen</PresentationFormat>
  <Paragraphs>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Cambria Math</vt:lpstr>
      <vt:lpstr>SVN-ARCO Typography</vt:lpstr>
      <vt:lpstr>UTM Duepuntozero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52</cp:revision>
  <dcterms:created xsi:type="dcterms:W3CDTF">2022-08-10T15:46:39Z</dcterms:created>
  <dcterms:modified xsi:type="dcterms:W3CDTF">2025-02-23T04:00:26Z</dcterms:modified>
  <cp:category>9Slide.vn</cp:category>
</cp:coreProperties>
</file>