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8"/>
  </p:notesMasterIdLst>
  <p:sldIdLst>
    <p:sldId id="11088447" r:id="rId3"/>
    <p:sldId id="413" r:id="rId4"/>
    <p:sldId id="11088485" r:id="rId5"/>
    <p:sldId id="11088486" r:id="rId6"/>
    <p:sldId id="11088482" r:id="rId7"/>
    <p:sldId id="418" r:id="rId8"/>
    <p:sldId id="11088483" r:id="rId9"/>
    <p:sldId id="11088484" r:id="rId10"/>
    <p:sldId id="360" r:id="rId11"/>
    <p:sldId id="421" r:id="rId12"/>
    <p:sldId id="386" r:id="rId13"/>
    <p:sldId id="422" r:id="rId14"/>
    <p:sldId id="424" r:id="rId15"/>
    <p:sldId id="423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B975-8E32-43B2-A00C-201B5EC2EB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A9655-523D-419F-8422-2600AC4FC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rPr>
              <a:t>Gmail: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rPr>
              <a:t>Gmail: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/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/>
              <a:ea typeface="Arial-Rounded" panose="020B0500000000000000"/>
              <a:cs typeface="+mn-cs"/>
              <a:sym typeface="Arial" panose="020B0604020202020204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/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ea typeface="Arial-Rounded" panose="020B050000000000000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 panose="020B050000000000000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 panose="020B050000000000000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 panose="020B0500000000000000"/>
              </a:endParaRPr>
            </a:p>
          </p:txBody>
        </p:sp>
      </p:grpSp>
      <p:sp>
        <p:nvSpPr>
          <p:cNvPr id="17" name="Rectangle 17"/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 panose="020B0500000000000000"/>
              <a:cs typeface="+mn-cs"/>
              <a:sym typeface="Arial" panose="020B0604020202020204"/>
            </a:endParaRPr>
          </a:p>
        </p:txBody>
      </p:sp>
      <p:sp>
        <p:nvSpPr>
          <p:cNvPr id="14" name="Rectangle 16"/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  <a:ea typeface="Arial-Rounded" panose="020B050000000000000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/>
              <a:ea typeface="Arial-Rounded" panose="020B0500000000000000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/>
              <a:ea typeface="Arial-Rounded" panose="020B0500000000000000"/>
              <a:cs typeface="+mn-cs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/>
              <a:ea typeface="Arial-Rounded" panose="020B0500000000000000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238808" y="252338"/>
            <a:ext cx="9797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ba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13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3408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Tiếng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Việt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2247950" y="1824497"/>
            <a:ext cx="769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Đǌ: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Cánh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đồng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quê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em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.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52730" y="1823451"/>
            <a:ext cx="8413820" cy="4703839"/>
            <a:chOff x="321547" y="1155560"/>
            <a:chExt cx="6260123" cy="3739908"/>
          </a:xfrm>
        </p:grpSpPr>
        <p:pic>
          <p:nvPicPr>
            <p:cNvPr id="24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cloud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46697" y="1280121"/>
            <a:ext cx="803433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Nunito Black" pitchFamily="2" charset="0"/>
                <a:cs typeface="Times New Roman" panose="02020603050405020304" pitchFamily="18" charset="0"/>
              </a:rPr>
              <a:t>Nắng ban mai được tả như thế nào?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72896" y="4175369"/>
            <a:ext cx="5108131" cy="2062103"/>
            <a:chOff x="1829681" y="3215223"/>
            <a:chExt cx="4314352" cy="1546577"/>
          </a:xfr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: Rounded Corners 19"/>
            <p:cNvSpPr/>
            <p:nvPr/>
          </p:nvSpPr>
          <p:spPr>
            <a:xfrm>
              <a:off x="1829681" y="3239721"/>
              <a:ext cx="4314352" cy="1240340"/>
            </a:xfrm>
            <a:prstGeom prst="roundRect">
              <a:avLst>
                <a:gd name="adj" fmla="val 20835"/>
              </a:avLst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C00000"/>
                </a:solidFill>
                <a:latin typeface="Nunito Black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9681" y="3215223"/>
              <a:ext cx="4229100" cy="1546577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228600" algn="ctr"/>
              <a:r>
                <a:rPr lang="vi-VN" sz="3200" dirty="0">
                  <a:solidFill>
                    <a:schemeClr val="accent1">
                      <a:lumMod val="75000"/>
                    </a:schemeClr>
                  </a:solidFill>
                  <a:latin typeface="Nunito Black" pitchFamily="2" charset="0"/>
                  <a:cs typeface="Times New Roman" panose="02020603050405020304" pitchFamily="18" charset="0"/>
                </a:rPr>
                <a:t>Nắng ban mai hiền hòa</a:t>
              </a:r>
            </a:p>
            <a:p>
              <a:pPr indent="228600" algn="ctr"/>
              <a:r>
                <a:rPr lang="vi-VN" sz="3200" dirty="0">
                  <a:solidFill>
                    <a:schemeClr val="accent1">
                      <a:lumMod val="75000"/>
                    </a:schemeClr>
                  </a:solidFill>
                  <a:latin typeface="Nunito Black" pitchFamily="2" charset="0"/>
                  <a:cs typeface="Times New Roman" panose="02020603050405020304" pitchFamily="18" charset="0"/>
                </a:rPr>
                <a:t>Tung lụa tơ vàng óng</a:t>
              </a:r>
            </a:p>
            <a:p>
              <a:pPr indent="228600" algn="ctr"/>
              <a:r>
                <a:rPr lang="vi-VN" sz="3200" dirty="0">
                  <a:solidFill>
                    <a:schemeClr val="accent1">
                      <a:lumMod val="75000"/>
                    </a:schemeClr>
                  </a:solidFill>
                  <a:latin typeface="Nunito Black" pitchFamily="2" charset="0"/>
                  <a:cs typeface="Times New Roman" panose="02020603050405020304" pitchFamily="18" charset="0"/>
                </a:rPr>
                <a:t>Trải lên muôn con sóng</a:t>
              </a:r>
            </a:p>
            <a:p>
              <a:pPr indent="228600" algn="ctr"/>
              <a:r>
                <a:rPr lang="vi-VN" sz="3200" dirty="0">
                  <a:solidFill>
                    <a:schemeClr val="accent1">
                      <a:lumMod val="75000"/>
                    </a:schemeClr>
                  </a:solidFill>
                  <a:latin typeface="Nunito Black" pitchFamily="2" charset="0"/>
                  <a:cs typeface="Times New Roman" panose="02020603050405020304" pitchFamily="18" charset="0"/>
                </a:rPr>
                <a:t>Dập dờn đồng lúa xanh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8977" y="330710"/>
            <a:ext cx="2598005" cy="1920000"/>
            <a:chOff x="2301074" y="2431701"/>
            <a:chExt cx="2421651" cy="2463766"/>
          </a:xfrm>
        </p:grpSpPr>
        <p:pic>
          <p:nvPicPr>
            <p:cNvPr id="27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2" t="17990" r="32296"/>
            <a:stretch>
              <a:fillRect/>
            </a:stretch>
          </p:blipFill>
          <p:spPr bwMode="auto">
            <a:xfrm>
              <a:off x="2301074" y="2431701"/>
              <a:ext cx="2421651" cy="2463766"/>
            </a:xfrm>
            <a:prstGeom prst="ellipse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3680507" y="2621827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542" y="272803"/>
            <a:ext cx="113225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Đàn chiền chiện và lũ châu chấu làm gì trên cánh đồng?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0564" y="1278023"/>
            <a:ext cx="9739422" cy="2875585"/>
            <a:chOff x="1279794" y="834612"/>
            <a:chExt cx="4687174" cy="21566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56852"/>
            <a:stretch>
              <a:fillRect/>
            </a:stretch>
          </p:blipFill>
          <p:spPr>
            <a:xfrm>
              <a:off x="1279794" y="834612"/>
              <a:ext cx="1850834" cy="21341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7158" t="912" r="-306" b="-912"/>
            <a:stretch>
              <a:fillRect/>
            </a:stretch>
          </p:blipFill>
          <p:spPr>
            <a:xfrm>
              <a:off x="4116134" y="857153"/>
              <a:ext cx="1850834" cy="213414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-667220" y="3892314"/>
            <a:ext cx="7708992" cy="2036046"/>
            <a:chOff x="1312535" y="3041257"/>
            <a:chExt cx="5393716" cy="828825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Rectangle: Rounded Corners 10"/>
            <p:cNvSpPr/>
            <p:nvPr/>
          </p:nvSpPr>
          <p:spPr>
            <a:xfrm>
              <a:off x="2137020" y="3239721"/>
              <a:ext cx="3791556" cy="630361"/>
            </a:xfrm>
            <a:prstGeom prst="roundRect">
              <a:avLst>
                <a:gd name="adj" fmla="val 19713"/>
              </a:avLst>
            </a:prstGeom>
            <a:grpFill/>
            <a:ln w="28575">
              <a:solidFill>
                <a:srgbClr val="3099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800" dirty="0">
                <a:solidFill>
                  <a:srgbClr val="00B050"/>
                </a:solidFill>
                <a:latin typeface="Nunito Black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12535" y="3041257"/>
              <a:ext cx="5393716" cy="74922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indent="228600" algn="ctr">
                <a:lnSpc>
                  <a:spcPct val="120000"/>
                </a:lnSpc>
              </a:pPr>
              <a:endPara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  <a:p>
              <a:pPr indent="228600" algn="ctr">
                <a:lnSpc>
                  <a:spcPct val="120000"/>
                </a:lnSpc>
              </a:pPr>
              <a:r>
                <a:rPr lang="vi-VN" sz="3200" dirty="0">
                  <a:solidFill>
                    <a:srgbClr val="00B050"/>
                  </a:solidFill>
                  <a:latin typeface="Nunito Black" pitchFamily="2" charset="0"/>
                  <a:cs typeface="Times New Roman" panose="02020603050405020304" pitchFamily="18" charset="0"/>
                </a:rPr>
                <a:t>Đàn chiền chiện bay quanh</a:t>
              </a:r>
            </a:p>
            <a:p>
              <a:pPr indent="228600" algn="ctr">
                <a:lnSpc>
                  <a:spcPct val="120000"/>
                </a:lnSpc>
              </a:pPr>
              <a:r>
                <a:rPr lang="vi-VN" sz="3200" dirty="0">
                  <a:solidFill>
                    <a:srgbClr val="00B050"/>
                  </a:solidFill>
                  <a:latin typeface="Nunito Black" pitchFamily="2" charset="0"/>
                  <a:cs typeface="Times New Roman" panose="02020603050405020304" pitchFamily="18" charset="0"/>
                </a:rPr>
                <a:t>Hót tích ri tích rích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5965" y="4376296"/>
            <a:ext cx="6737993" cy="1420151"/>
            <a:chOff x="1733599" y="3249093"/>
            <a:chExt cx="4565331" cy="631284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Rectangle: Rounded Corners 13"/>
            <p:cNvSpPr/>
            <p:nvPr/>
          </p:nvSpPr>
          <p:spPr>
            <a:xfrm>
              <a:off x="2303794" y="3250016"/>
              <a:ext cx="3550787" cy="630361"/>
            </a:xfrm>
            <a:prstGeom prst="roundRect">
              <a:avLst>
                <a:gd name="adj" fmla="val 19713"/>
              </a:avLst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800" dirty="0">
                <a:solidFill>
                  <a:srgbClr val="00B050"/>
                </a:solidFill>
                <a:latin typeface="Nunito Black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599" y="3249093"/>
              <a:ext cx="4565331" cy="5554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indent="228600" algn="ctr">
                <a:lnSpc>
                  <a:spcPct val="120000"/>
                </a:lnSpc>
              </a:pPr>
              <a:r>
                <a:rPr lang="vi-VN" sz="32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Lũ châu chấu tinh nghịch</a:t>
              </a:r>
            </a:p>
            <a:p>
              <a:pPr indent="228600" algn="ctr">
                <a:lnSpc>
                  <a:spcPct val="120000"/>
                </a:lnSpc>
              </a:pPr>
              <a:r>
                <a:rPr lang="vi-VN" sz="32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Đu cỏ uống sương rơi.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63880" y="290152"/>
            <a:ext cx="1054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cs typeface="Times New Roman" panose="02020603050405020304" pitchFamily="18" charset="0"/>
              </a:rPr>
              <a:t>4. </a:t>
            </a:r>
            <a:r>
              <a:rPr lang="vi-VN" sz="3200" dirty="0">
                <a:latin typeface="Nunito Black" pitchFamily="2" charset="0"/>
                <a:cs typeface="Times New Roman" panose="02020603050405020304" pitchFamily="18" charset="0"/>
              </a:rPr>
              <a:t>Theo em, vì sao bé ngân nga hát giữa cánh đồng?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" y="1287349"/>
            <a:ext cx="11231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Vì bé cảm thấy quê hương mình thật đẹp, bé cảm thấy hạnh phúc trong lòng.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" y="252217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*</a:t>
            </a:r>
            <a:r>
              <a:rPr lang="vi-VN" sz="3200" dirty="0">
                <a:latin typeface="Nunito Black" pitchFamily="2" charset="0"/>
                <a:cs typeface="Times New Roman" panose="02020603050405020304" pitchFamily="18" charset="0"/>
              </a:rPr>
              <a:t> Học thuộc lòng 2 khổ thơ em</a:t>
            </a:r>
            <a:r>
              <a:rPr lang="vi-VN" sz="3200" b="1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Nunito Black" pitchFamily="2" charset="0"/>
                <a:cs typeface="Times New Roman" panose="02020603050405020304" pitchFamily="18" charset="0"/>
              </a:rPr>
              <a:t>yêu thích.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70555" y="3512069"/>
            <a:ext cx="7584675" cy="2901882"/>
            <a:chOff x="321547" y="1155560"/>
            <a:chExt cx="6260123" cy="3739908"/>
          </a:xfrm>
        </p:grpSpPr>
        <p:pic>
          <p:nvPicPr>
            <p:cNvPr id="20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cloud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7737" y="642694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242" y="59752"/>
            <a:ext cx="530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Cánh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quê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213" y="1264719"/>
            <a:ext cx="5125121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Bé theo mẹ ra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Vầng dương lên rực đỏ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Muôn vàn kim cương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Lấp lánh ngọn cỏ hoa.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Nắng ban mai hiền hòa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Tung lụa tơ vàng óng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Trải lên muôn con sóng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0617" y="1308823"/>
            <a:ext cx="6045245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Đàn chiền chiện bay quanh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Hót tích ri tích rích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Lũ châu chấu tinh nghịch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Đu cỏ uống sương rơi.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Sóng xanh cuộn chân trời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Cánh đồng như tranh vẽ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Bé ngân nga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hát kh</a:t>
            </a:r>
            <a:r>
              <a:rPr lang="en-US" sz="3200">
                <a:solidFill>
                  <a:schemeClr val="bg1"/>
                </a:solidFill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ẽ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Trong hương lúa mênh mông.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48704" y="5986697"/>
            <a:ext cx="2427268" cy="6001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(Bùi Minh Huế)</a:t>
            </a:r>
          </a:p>
        </p:txBody>
      </p:sp>
      <p:sp>
        <p:nvSpPr>
          <p:cNvPr id="2" name="Cloud 1"/>
          <p:cNvSpPr/>
          <p:nvPr/>
        </p:nvSpPr>
        <p:spPr>
          <a:xfrm>
            <a:off x="8832752" y="332342"/>
            <a:ext cx="3048000" cy="9286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/>
              <a:ea typeface="Arial-Rounded" panose="020B050000000000000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59321" y="373122"/>
            <a:ext cx="275491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0761" y="2004533"/>
            <a:ext cx="688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Luyện</a:t>
            </a: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8986" y="286497"/>
            <a:ext cx="781095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cs typeface="Times New Roman" panose="02020603050405020304" pitchFamily="18" charset="0"/>
              </a:rPr>
              <a:t>1. </a:t>
            </a:r>
            <a:r>
              <a:rPr lang="vi-VN" sz="3600" dirty="0">
                <a:latin typeface="Nunito Black" pitchFamily="2" charset="0"/>
                <a:cs typeface="Times New Roman" panose="02020603050405020304" pitchFamily="18" charset="0"/>
              </a:rPr>
              <a:t>Tìm trong bài từ ngữ: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3375" y="483472"/>
            <a:ext cx="6024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vi-VN" sz="3200" dirty="0">
                <a:latin typeface="Nunito Black" pitchFamily="2" charset="0"/>
                <a:cs typeface="Times New Roman" panose="02020603050405020304" pitchFamily="18" charset="0"/>
              </a:rPr>
              <a:t>chỉ màu sắc của mặt trời</a:t>
            </a:r>
          </a:p>
          <a:p>
            <a:pPr marL="457200" indent="-457200" algn="just">
              <a:buAutoNum type="alphaLcPeriod"/>
            </a:pPr>
            <a:r>
              <a:rPr lang="vi-VN" sz="3200" dirty="0">
                <a:latin typeface="Nunito Black" pitchFamily="2" charset="0"/>
                <a:cs typeface="Times New Roman" panose="02020603050405020304" pitchFamily="18" charset="0"/>
              </a:rPr>
              <a:t>chỉ màu sắc của ánh nắng</a:t>
            </a:r>
          </a:p>
          <a:p>
            <a:pPr marL="457200" indent="-457200" algn="just">
              <a:buAutoNum type="alphaLcPeriod"/>
            </a:pPr>
            <a:r>
              <a:rPr lang="vi-VN" sz="3200" dirty="0">
                <a:latin typeface="Nunito Black" pitchFamily="2" charset="0"/>
                <a:cs typeface="Times New Roman" panose="02020603050405020304" pitchFamily="18" charset="0"/>
              </a:rPr>
              <a:t>chỉ màu sắc của đồng lúa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019" t="19212" r="17162" b="10652"/>
          <a:stretch>
            <a:fillRect/>
          </a:stretch>
        </p:blipFill>
        <p:spPr>
          <a:xfrm>
            <a:off x="701040" y="2166660"/>
            <a:ext cx="10927080" cy="4265164"/>
          </a:xfrm>
          <a:prstGeom prst="round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0992897" y="687393"/>
            <a:ext cx="240891" cy="24089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11233788" y="1147856"/>
            <a:ext cx="240891" cy="24089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1119069" y="1662852"/>
            <a:ext cx="240891" cy="24089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6533" y="2993634"/>
            <a:ext cx="1195987" cy="2747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5150" y="4846209"/>
            <a:ext cx="1727809" cy="39635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53840" y="5581740"/>
            <a:ext cx="1195987" cy="3661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7" grpId="0" animBg="1"/>
      <p:bldP spid="17" grpId="0" animBg="1"/>
      <p:bldP spid="18" grpId="0" animBg="1"/>
      <p:bldP spid="8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1249" y="642694"/>
            <a:ext cx="11295460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2729" y="105244"/>
            <a:ext cx="53042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420" y="1440130"/>
            <a:ext cx="5125121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Muôn vàn kim cương nhỏ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Trải lên muôn con sóng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9956" y="1420739"/>
            <a:ext cx="6045245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Hót tích ri tích rích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Sóng xanh cuộn chân trời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Cánh đồng như tranh vẽ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ngân nga </a:t>
            </a:r>
            <a:r>
              <a:rPr lang="vi-VN" sz="32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hát kh</a:t>
            </a:r>
            <a:r>
              <a:rPr lang="en-US" sz="32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ẽ</a:t>
            </a:r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Trong hương lúa mênh mông.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7146" y="5834707"/>
            <a:ext cx="2427268" cy="6001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(Bùi Minh Huế)</a:t>
            </a:r>
          </a:p>
        </p:txBody>
      </p:sp>
      <p:sp>
        <p:nvSpPr>
          <p:cNvPr id="2" name="Cloud 1"/>
          <p:cNvSpPr/>
          <p:nvPr/>
        </p:nvSpPr>
        <p:spPr>
          <a:xfrm>
            <a:off x="8832752" y="332342"/>
            <a:ext cx="3048000" cy="9286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415105" y="299522"/>
            <a:ext cx="1917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mẫu</a:t>
            </a:r>
            <a:endParaRPr lang="en-US" sz="3200" b="1" dirty="0">
              <a:solidFill>
                <a:srgbClr val="17479D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1249" y="642694"/>
            <a:ext cx="11295460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2729" y="105244"/>
            <a:ext cx="53042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420" y="1440130"/>
            <a:ext cx="5125121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Muôn vàn kim cương nhỏ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Trải lên muôn con sóng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9956" y="1420739"/>
            <a:ext cx="6045245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Hót tích ri tích rích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Sóng xanh cuộn chân trời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Cánh đồng như tranh vẽ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ngân nga </a:t>
            </a:r>
            <a:r>
              <a:rPr lang="vi-VN" sz="32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hát kh</a:t>
            </a:r>
            <a:r>
              <a:rPr lang="en-US" sz="32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ẽ</a:t>
            </a:r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Trong hương lúa mênh mông.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7146" y="5834707"/>
            <a:ext cx="2427268" cy="6001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(Bùi Minh Huế)</a:t>
            </a:r>
          </a:p>
        </p:txBody>
      </p:sp>
      <p:sp>
        <p:nvSpPr>
          <p:cNvPr id="2" name="Cloud 1"/>
          <p:cNvSpPr/>
          <p:nvPr/>
        </p:nvSpPr>
        <p:spPr>
          <a:xfrm>
            <a:off x="8832752" y="332342"/>
            <a:ext cx="3048000" cy="9286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372902" y="332342"/>
            <a:ext cx="1917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err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 thầm</a:t>
            </a:r>
            <a:endParaRPr lang="en-US" sz="2400" b="1" dirty="0">
              <a:solidFill>
                <a:srgbClr val="17479D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1249" y="642694"/>
            <a:ext cx="11295460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489" y="329660"/>
            <a:ext cx="530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quê</a:t>
            </a:r>
            <a:r>
              <a:rPr lang="en-US" sz="32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em.</a:t>
            </a:r>
            <a:endParaRPr lang="en-US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420" y="1440130"/>
            <a:ext cx="5125121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Muôn vàn kim cương nhỏ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Trải lên muôn con sóng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9956" y="1420739"/>
            <a:ext cx="6045245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Hót tích ri tích rích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Sóng xanh cuộn chân trời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Cánh đồng như tranh vẽ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ngân nga </a:t>
            </a:r>
            <a:r>
              <a:rPr lang="vi-VN" sz="32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hát kh</a:t>
            </a:r>
            <a:r>
              <a:rPr lang="en-US" sz="32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ẽ</a:t>
            </a:r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Trong hương lúa mênh mông.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7146" y="5834707"/>
            <a:ext cx="2427268" cy="6001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(Bùi Minh Huế)</a:t>
            </a:r>
          </a:p>
        </p:txBody>
      </p:sp>
      <p:sp>
        <p:nvSpPr>
          <p:cNvPr id="2" name="Cloud 1"/>
          <p:cNvSpPr/>
          <p:nvPr/>
        </p:nvSpPr>
        <p:spPr>
          <a:xfrm>
            <a:off x="7723163" y="332342"/>
            <a:ext cx="4157589" cy="9286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6954" y="411336"/>
            <a:ext cx="39337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err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 nối tiếp dòng thơ.</a:t>
            </a:r>
            <a:endParaRPr lang="en-US" sz="2400" b="1" dirty="0">
              <a:solidFill>
                <a:srgbClr val="17479D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9393" y="50561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386998"/>
            <a:ext cx="5063736" cy="719086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chiền</a:t>
            </a:r>
            <a:r>
              <a:rPr lang="en-US" altLang="zh-CN" sz="4800" dirty="0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6" y="2503172"/>
            <a:ext cx="5482522" cy="833964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altLang="zh-CN" sz="4800" dirty="0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zh-CN" sz="4800" dirty="0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altLang="zh-CN" sz="4800" dirty="0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89946" y="3530512"/>
            <a:ext cx="4394870" cy="74822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585899"/>
            <a:ext cx="4815770" cy="891976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altLang="zh-CN" sz="4800" dirty="0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nga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5123" y="542053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5066" y="43791"/>
            <a:ext cx="53042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682" y="1310667"/>
            <a:ext cx="4512774" cy="39703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Muôn vàn kim cương nhỏ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vi-VN" sz="28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Trải lên muôn con sóng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614" y="1345997"/>
            <a:ext cx="5317481" cy="39703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Hót tích ri tích rích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vi-VN" sz="28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Sóng xanh cuộn chân trời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Cánh đồng như tranh vẽ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ngân nga </a:t>
            </a:r>
            <a:r>
              <a:rPr lang="vi-VN" sz="28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hát kh</a:t>
            </a:r>
            <a:r>
              <a:rPr lang="en-US" sz="28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ẽ</a:t>
            </a:r>
            <a:endParaRPr lang="vi-VN" sz="28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Trong hương lúa mênh mông.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7628" y="5553833"/>
            <a:ext cx="2802370" cy="6848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(Bùi Minh Huế)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5" y="1345657"/>
            <a:ext cx="406360" cy="38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" y="3483956"/>
            <a:ext cx="384000" cy="38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14" y="1369620"/>
            <a:ext cx="384000" cy="384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795533" y="3415840"/>
            <a:ext cx="531799" cy="830997"/>
            <a:chOff x="3368680" y="2879696"/>
            <a:chExt cx="398849" cy="623248"/>
          </a:xfrm>
        </p:grpSpPr>
        <p:sp>
          <p:nvSpPr>
            <p:cNvPr id="17" name="Oval 16"/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4800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163024">
              <a:off x="3368680" y="2879696"/>
              <a:ext cx="38616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i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" name="Cloud 1"/>
          <p:cNvSpPr/>
          <p:nvPr/>
        </p:nvSpPr>
        <p:spPr>
          <a:xfrm>
            <a:off x="8832752" y="332342"/>
            <a:ext cx="3048000" cy="9286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7267" y="318495"/>
            <a:ext cx="4138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endParaRPr lang="en-US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11514" y="661898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5066" y="43791"/>
            <a:ext cx="530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682" y="1310667"/>
            <a:ext cx="4512774" cy="39703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Muôn vàn kim cương nhỏ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vi-VN" sz="28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Trải lên muôn con sóng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614" y="1345997"/>
            <a:ext cx="5317481" cy="39703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Hót tích ri tích rích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vi-VN" sz="28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Sóng xanh cuộn chân trời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Cánh đồng như tranh vẽ</a:t>
            </a: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ngân nga </a:t>
            </a:r>
            <a:r>
              <a:rPr lang="vi-VN" sz="28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hát kh</a:t>
            </a:r>
            <a:r>
              <a:rPr lang="en-US" sz="28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ẽ</a:t>
            </a:r>
            <a:endParaRPr lang="vi-VN" sz="28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Trong hương lúa mênh mông.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7113" y="5401308"/>
            <a:ext cx="2802370" cy="6848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(Bùi Minh Huế)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3" y="1331867"/>
            <a:ext cx="406360" cy="38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7" y="3640223"/>
            <a:ext cx="384000" cy="38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86" y="1417229"/>
            <a:ext cx="384000" cy="384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671987" y="3429000"/>
            <a:ext cx="531799" cy="830997"/>
            <a:chOff x="3368680" y="2879696"/>
            <a:chExt cx="398849" cy="623248"/>
          </a:xfrm>
        </p:grpSpPr>
        <p:sp>
          <p:nvSpPr>
            <p:cNvPr id="17" name="Oval 16"/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4800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163024">
              <a:off x="3368680" y="2879696"/>
              <a:ext cx="38616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i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" name="Cloud 1"/>
          <p:cNvSpPr/>
          <p:nvPr/>
        </p:nvSpPr>
        <p:spPr>
          <a:xfrm>
            <a:off x="7695967" y="332342"/>
            <a:ext cx="4184785" cy="9286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878" y="274240"/>
            <a:ext cx="473027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1249" y="642694"/>
            <a:ext cx="11295460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2729" y="105244"/>
            <a:ext cx="530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836" y="1389122"/>
            <a:ext cx="5125121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Muôn vàn kim cương nhỏ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Trải lên muôn con sóng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9956" y="1420739"/>
            <a:ext cx="6045245" cy="4524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Hót tích ri tích rích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Sóng xanh cuộn chân trời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Cánh đồng như tranh vẽ</a:t>
            </a: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Bé ngân nga </a:t>
            </a:r>
            <a:r>
              <a:rPr lang="vi-VN" sz="32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hát kh</a:t>
            </a:r>
            <a:r>
              <a:rPr lang="en-US" sz="320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ẽ</a:t>
            </a:r>
            <a:endParaRPr lang="vi-VN" sz="3200" dirty="0">
              <a:solidFill>
                <a:schemeClr val="bg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Trong hương lúa mênh mông.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28374" y="5978511"/>
            <a:ext cx="2427268" cy="6001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Nunito Black" pitchFamily="2" charset="0"/>
                <a:cs typeface="Times New Roman" panose="02020603050405020304" pitchFamily="18" charset="0"/>
              </a:rPr>
              <a:t>(Bùi Minh Huế)</a:t>
            </a:r>
          </a:p>
        </p:txBody>
      </p:sp>
      <p:sp>
        <p:nvSpPr>
          <p:cNvPr id="2" name="Cloud 1"/>
          <p:cNvSpPr/>
          <p:nvPr/>
        </p:nvSpPr>
        <p:spPr>
          <a:xfrm>
            <a:off x="8832752" y="332342"/>
            <a:ext cx="3048000" cy="9286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unito Black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7325" y="299522"/>
            <a:ext cx="2334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17479D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52730" y="1823451"/>
            <a:ext cx="8413820" cy="4703839"/>
            <a:chOff x="321547" y="1155560"/>
            <a:chExt cx="6260123" cy="3739908"/>
          </a:xfrm>
        </p:grpSpPr>
        <p:pic>
          <p:nvPicPr>
            <p:cNvPr id="24" name="Picture 2" descr="kỹ thuật vẽ tranh phong cảnh _quê hương với những cánh đồng lúa chín _ sơn  dầu | Tổng hợp những bức tranh đẹp nhấ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>
              <a:fillRect/>
            </a:stretch>
          </p:blipFill>
          <p:spPr bwMode="auto">
            <a:xfrm>
              <a:off x="321547" y="1155560"/>
              <a:ext cx="6260123" cy="3739908"/>
            </a:xfrm>
            <a:prstGeom prst="cloud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56502" y="1123940"/>
            <a:ext cx="911286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Trong bài thơ, bé nhìn thấy vầng dương đẹp như thế nào?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76766" y="2608684"/>
            <a:ext cx="5108130" cy="1077218"/>
            <a:chOff x="1680421" y="2241620"/>
            <a:chExt cx="4314352" cy="807913"/>
          </a:xfr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ectangle: Rounded Corners 9"/>
            <p:cNvSpPr/>
            <p:nvPr/>
          </p:nvSpPr>
          <p:spPr>
            <a:xfrm>
              <a:off x="1680421" y="2312017"/>
              <a:ext cx="4314352" cy="630361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C00000"/>
                </a:solidFill>
                <a:latin typeface="Nunito Black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80421" y="2241620"/>
              <a:ext cx="4229100" cy="807913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228600" algn="ctr"/>
              <a:r>
                <a:rPr lang="vi-VN" sz="3200" dirty="0">
                  <a:solidFill>
                    <a:srgbClr val="C0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Bé theo mẹ ra đồng</a:t>
              </a:r>
            </a:p>
            <a:p>
              <a:pPr indent="228600" algn="ctr"/>
              <a:r>
                <a:rPr lang="vi-VN" sz="3200" dirty="0">
                  <a:solidFill>
                    <a:srgbClr val="C0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Vầng dương lên rực đỏ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900</Words>
  <Application>Microsoft Office PowerPoint</Application>
  <PresentationFormat>Widescreen</PresentationFormat>
  <Paragraphs>184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Calibri Light</vt:lpstr>
      <vt:lpstr>HP001 4 hàng</vt:lpstr>
      <vt:lpstr>Nunito Black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42</cp:revision>
  <dcterms:created xsi:type="dcterms:W3CDTF">2021-07-20T01:55:00Z</dcterms:created>
  <dcterms:modified xsi:type="dcterms:W3CDTF">2025-05-22T07:58:32Z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02E333A3B1FA42D5AC5FEB71D7C98520</vt:lpwstr>
  </property>
  <property fmtid="{D5CDD505-2E9C-101B-9397-08002B2CF9AE}" pid="3" name="KSOProductBuildVer">
    <vt:lpwstr>1033-11.2.0.10258</vt:lpwstr>
  </property>
</Properties>
</file>